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5" r:id="rId2"/>
  </p:sldMasterIdLst>
  <p:notesMasterIdLst>
    <p:notesMasterId r:id="rId14"/>
  </p:notesMasterIdLst>
  <p:handoutMasterIdLst>
    <p:handoutMasterId r:id="rId15"/>
  </p:handoutMasterIdLst>
  <p:sldIdLst>
    <p:sldId id="256" r:id="rId3"/>
    <p:sldId id="648" r:id="rId4"/>
    <p:sldId id="635" r:id="rId5"/>
    <p:sldId id="637" r:id="rId6"/>
    <p:sldId id="649" r:id="rId7"/>
    <p:sldId id="644" r:id="rId8"/>
    <p:sldId id="643" r:id="rId9"/>
    <p:sldId id="650" r:id="rId10"/>
    <p:sldId id="651" r:id="rId11"/>
    <p:sldId id="652" r:id="rId12"/>
    <p:sldId id="625" r:id="rId13"/>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193D"/>
    <a:srgbClr val="8E1272"/>
    <a:srgbClr val="009288"/>
    <a:srgbClr val="591B47"/>
    <a:srgbClr val="DE371C"/>
    <a:srgbClr val="911C75"/>
    <a:srgbClr val="5D244C"/>
    <a:srgbClr val="86A224"/>
    <a:srgbClr val="EB7706"/>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121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2" d="100"/>
          <a:sy n="52" d="100"/>
        </p:scale>
        <p:origin x="294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7F215-BCF4-46A0-B1D3-CB436D1ACEAB}"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fr-FR"/>
        </a:p>
      </dgm:t>
    </dgm:pt>
    <dgm:pt modelId="{39A36200-B528-4608-831D-FA2AD8863B94}">
      <dgm:prSet custT="1"/>
      <dgm:spPr/>
      <dgm:t>
        <a:bodyPr/>
        <a:lstStyle/>
        <a:p>
          <a:r>
            <a:rPr lang="fr-FR" sz="2000" dirty="0"/>
            <a:t>L’effectif en équivalent temps plein (ETP) et l’effectif total rémunéré (ETR) sont calculés à partir des agents présents au </a:t>
          </a:r>
        </a:p>
        <a:p>
          <a:r>
            <a:rPr lang="fr-FR" sz="2400" b="1" u="sng" dirty="0"/>
            <a:t>31 décembre de l'année N-1 </a:t>
          </a:r>
          <a:endParaRPr lang="fr-FR" sz="2400" dirty="0"/>
        </a:p>
      </dgm:t>
    </dgm:pt>
    <dgm:pt modelId="{6B918F71-3CC1-43DE-BB9F-79EB3133A96B}" type="parTrans" cxnId="{40E346FA-491C-4368-9498-79E32CA138BA}">
      <dgm:prSet/>
      <dgm:spPr/>
      <dgm:t>
        <a:bodyPr/>
        <a:lstStyle/>
        <a:p>
          <a:endParaRPr lang="fr-FR"/>
        </a:p>
      </dgm:t>
    </dgm:pt>
    <dgm:pt modelId="{CC40D985-6A61-4594-A5DC-D414A3789BDB}" type="sibTrans" cxnId="{40E346FA-491C-4368-9498-79E32CA138BA}">
      <dgm:prSet/>
      <dgm:spPr/>
      <dgm:t>
        <a:bodyPr/>
        <a:lstStyle/>
        <a:p>
          <a:endParaRPr lang="fr-FR"/>
        </a:p>
      </dgm:t>
    </dgm:pt>
    <dgm:pt modelId="{1BC00DA0-D72F-48BD-A998-3C9ED34E3E0E}" type="pres">
      <dgm:prSet presAssocID="{AEC7F215-BCF4-46A0-B1D3-CB436D1ACEAB}" presName="CompostProcess" presStyleCnt="0">
        <dgm:presLayoutVars>
          <dgm:dir/>
          <dgm:resizeHandles val="exact"/>
        </dgm:presLayoutVars>
      </dgm:prSet>
      <dgm:spPr/>
    </dgm:pt>
    <dgm:pt modelId="{BB3A5184-DCD6-4974-8374-B28EAFBB6220}" type="pres">
      <dgm:prSet presAssocID="{AEC7F215-BCF4-46A0-B1D3-CB436D1ACEAB}" presName="arrow" presStyleLbl="bgShp" presStyleIdx="0" presStyleCnt="1"/>
      <dgm:spPr/>
    </dgm:pt>
    <dgm:pt modelId="{818513F8-C53A-4DF0-B7CF-9A27DC0F2E2C}" type="pres">
      <dgm:prSet presAssocID="{AEC7F215-BCF4-46A0-B1D3-CB436D1ACEAB}" presName="linearProcess" presStyleCnt="0"/>
      <dgm:spPr/>
    </dgm:pt>
    <dgm:pt modelId="{95AF9DF0-E941-42ED-97EB-48019FCBAEA9}" type="pres">
      <dgm:prSet presAssocID="{39A36200-B528-4608-831D-FA2AD8863B94}" presName="textNode" presStyleLbl="node1" presStyleIdx="0" presStyleCnt="1">
        <dgm:presLayoutVars>
          <dgm:bulletEnabled val="1"/>
        </dgm:presLayoutVars>
      </dgm:prSet>
      <dgm:spPr/>
    </dgm:pt>
  </dgm:ptLst>
  <dgm:cxnLst>
    <dgm:cxn modelId="{C384A256-24D9-40C4-95A2-47BB565AD82F}" type="presOf" srcId="{39A36200-B528-4608-831D-FA2AD8863B94}" destId="{95AF9DF0-E941-42ED-97EB-48019FCBAEA9}" srcOrd="0" destOrd="0" presId="urn:microsoft.com/office/officeart/2005/8/layout/hProcess9"/>
    <dgm:cxn modelId="{A900F3EE-3BBB-4494-9111-1673005B9315}" type="presOf" srcId="{AEC7F215-BCF4-46A0-B1D3-CB436D1ACEAB}" destId="{1BC00DA0-D72F-48BD-A998-3C9ED34E3E0E}" srcOrd="0" destOrd="0" presId="urn:microsoft.com/office/officeart/2005/8/layout/hProcess9"/>
    <dgm:cxn modelId="{40E346FA-491C-4368-9498-79E32CA138BA}" srcId="{AEC7F215-BCF4-46A0-B1D3-CB436D1ACEAB}" destId="{39A36200-B528-4608-831D-FA2AD8863B94}" srcOrd="0" destOrd="0" parTransId="{6B918F71-3CC1-43DE-BB9F-79EB3133A96B}" sibTransId="{CC40D985-6A61-4594-A5DC-D414A3789BDB}"/>
    <dgm:cxn modelId="{ADE65915-2652-4242-8C57-40402EED536C}" type="presParOf" srcId="{1BC00DA0-D72F-48BD-A998-3C9ED34E3E0E}" destId="{BB3A5184-DCD6-4974-8374-B28EAFBB6220}" srcOrd="0" destOrd="0" presId="urn:microsoft.com/office/officeart/2005/8/layout/hProcess9"/>
    <dgm:cxn modelId="{5B677916-8F6A-42C6-B1E4-A1986FB3E61A}" type="presParOf" srcId="{1BC00DA0-D72F-48BD-A998-3C9ED34E3E0E}" destId="{818513F8-C53A-4DF0-B7CF-9A27DC0F2E2C}" srcOrd="1" destOrd="0" presId="urn:microsoft.com/office/officeart/2005/8/layout/hProcess9"/>
    <dgm:cxn modelId="{89746151-C792-453D-958B-A2DF53A7FC83}" type="presParOf" srcId="{818513F8-C53A-4DF0-B7CF-9A27DC0F2E2C}" destId="{95AF9DF0-E941-42ED-97EB-48019FCBAEA9}"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15D23F-519E-4552-9220-BC53EBE9E0D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070B1B3D-19B1-402D-83FC-EFB7C2CEBC33}">
      <dgm:prSet/>
      <dgm:spPr/>
      <dgm:t>
        <a:bodyPr/>
        <a:lstStyle/>
        <a:p>
          <a:pPr algn="just"/>
          <a:r>
            <a:rPr lang="fr-FR" dirty="0"/>
            <a:t>Le calcul de l’effectif se base sur la définition de l’INSEE qui précise que l’effectif en équivalent temps plein (ETP) est égal au "nombre total d’heures travaillées divisé par la moyenne annuelle des heures travaillées dans des emplois à plein temps sur le territoire économique". </a:t>
          </a:r>
        </a:p>
        <a:p>
          <a:pPr algn="just"/>
          <a:r>
            <a:rPr lang="fr-FR" dirty="0"/>
            <a:t>La durée hebdomadaire de travail est de 35 h sauf si un décret fixe une durée différente pour un emploi.</a:t>
          </a:r>
        </a:p>
      </dgm:t>
    </dgm:pt>
    <dgm:pt modelId="{E2C0C267-54E7-47E7-929C-29B3B279EE13}" type="parTrans" cxnId="{83A8F8C5-1B69-4DBD-9AE3-B32879934A96}">
      <dgm:prSet/>
      <dgm:spPr/>
      <dgm:t>
        <a:bodyPr/>
        <a:lstStyle/>
        <a:p>
          <a:endParaRPr lang="fr-FR"/>
        </a:p>
      </dgm:t>
    </dgm:pt>
    <dgm:pt modelId="{32EDDD15-B45F-4A16-B30D-CF7FBE41D57D}" type="sibTrans" cxnId="{83A8F8C5-1B69-4DBD-9AE3-B32879934A96}">
      <dgm:prSet/>
      <dgm:spPr/>
      <dgm:t>
        <a:bodyPr/>
        <a:lstStyle/>
        <a:p>
          <a:endParaRPr lang="fr-FR"/>
        </a:p>
      </dgm:t>
    </dgm:pt>
    <dgm:pt modelId="{E1E93040-7996-4B41-B12B-7347F9F60E30}" type="pres">
      <dgm:prSet presAssocID="{DD15D23F-519E-4552-9220-BC53EBE9E0D8}" presName="linear" presStyleCnt="0">
        <dgm:presLayoutVars>
          <dgm:animLvl val="lvl"/>
          <dgm:resizeHandles val="exact"/>
        </dgm:presLayoutVars>
      </dgm:prSet>
      <dgm:spPr/>
    </dgm:pt>
    <dgm:pt modelId="{6E3EDA2E-5B80-4555-B2D0-C72B44A6E0AF}" type="pres">
      <dgm:prSet presAssocID="{070B1B3D-19B1-402D-83FC-EFB7C2CEBC33}" presName="parentText" presStyleLbl="node1" presStyleIdx="0" presStyleCnt="1">
        <dgm:presLayoutVars>
          <dgm:chMax val="0"/>
          <dgm:bulletEnabled val="1"/>
        </dgm:presLayoutVars>
      </dgm:prSet>
      <dgm:spPr/>
    </dgm:pt>
  </dgm:ptLst>
  <dgm:cxnLst>
    <dgm:cxn modelId="{F24C0026-2815-487A-9BBE-AA810897E426}" type="presOf" srcId="{070B1B3D-19B1-402D-83FC-EFB7C2CEBC33}" destId="{6E3EDA2E-5B80-4555-B2D0-C72B44A6E0AF}" srcOrd="0" destOrd="0" presId="urn:microsoft.com/office/officeart/2005/8/layout/vList2"/>
    <dgm:cxn modelId="{60D5C391-3A29-4DEA-8E0A-D970112155C4}" type="presOf" srcId="{DD15D23F-519E-4552-9220-BC53EBE9E0D8}" destId="{E1E93040-7996-4B41-B12B-7347F9F60E30}" srcOrd="0" destOrd="0" presId="urn:microsoft.com/office/officeart/2005/8/layout/vList2"/>
    <dgm:cxn modelId="{83A8F8C5-1B69-4DBD-9AE3-B32879934A96}" srcId="{DD15D23F-519E-4552-9220-BC53EBE9E0D8}" destId="{070B1B3D-19B1-402D-83FC-EFB7C2CEBC33}" srcOrd="0" destOrd="0" parTransId="{E2C0C267-54E7-47E7-929C-29B3B279EE13}" sibTransId="{32EDDD15-B45F-4A16-B30D-CF7FBE41D57D}"/>
    <dgm:cxn modelId="{8A3AFB7B-7B54-4553-887C-159E39C3B9F4}" type="presParOf" srcId="{E1E93040-7996-4B41-B12B-7347F9F60E30}" destId="{6E3EDA2E-5B80-4555-B2D0-C72B44A6E0A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9A479-A349-4D14-A728-A099ABEBDA6A}" type="doc">
      <dgm:prSet loTypeId="urn:microsoft.com/office/officeart/2005/8/layout/pyramid2" loCatId="pyramid" qsTypeId="urn:microsoft.com/office/officeart/2005/8/quickstyle/simple1" qsCatId="simple" csTypeId="urn:microsoft.com/office/officeart/2005/8/colors/colorful2" csCatId="colorful" phldr="1"/>
      <dgm:spPr/>
      <dgm:t>
        <a:bodyPr/>
        <a:lstStyle/>
        <a:p>
          <a:endParaRPr lang="fr-FR"/>
        </a:p>
      </dgm:t>
    </dgm:pt>
    <dgm:pt modelId="{A04684EF-E7A2-4F53-A42C-26865F9CF3F2}">
      <dgm:prSet custT="1"/>
      <dgm:spPr/>
      <dgm:t>
        <a:bodyPr/>
        <a:lstStyle/>
        <a:p>
          <a:pPr algn="just"/>
          <a:r>
            <a:rPr lang="fr-FR" sz="1800" dirty="0"/>
            <a:t>Vous employez au moins 20 agents en ETP, vous êtes soumis à l'obligation d'emploi instaurée en faveur des personnes handicapées et assimilées. </a:t>
          </a:r>
        </a:p>
      </dgm:t>
    </dgm:pt>
    <dgm:pt modelId="{C83ABF71-1266-4D34-BF0B-9CF1FE5FBAD5}" type="parTrans" cxnId="{353DAE12-25FD-485B-96AD-4A433A50E948}">
      <dgm:prSet/>
      <dgm:spPr/>
      <dgm:t>
        <a:bodyPr/>
        <a:lstStyle/>
        <a:p>
          <a:endParaRPr lang="fr-FR"/>
        </a:p>
      </dgm:t>
    </dgm:pt>
    <dgm:pt modelId="{055EBC92-7256-4DC7-B0BB-D615E7591E97}" type="sibTrans" cxnId="{353DAE12-25FD-485B-96AD-4A433A50E948}">
      <dgm:prSet/>
      <dgm:spPr/>
      <dgm:t>
        <a:bodyPr/>
        <a:lstStyle/>
        <a:p>
          <a:endParaRPr lang="fr-FR"/>
        </a:p>
      </dgm:t>
    </dgm:pt>
    <dgm:pt modelId="{B0ABC0D9-AA8A-489E-8D15-29BF2987D781}">
      <dgm:prSet custT="1"/>
      <dgm:spPr/>
      <dgm:t>
        <a:bodyPr/>
        <a:lstStyle/>
        <a:p>
          <a:pPr algn="ctr"/>
          <a:r>
            <a:rPr lang="fr-FR" sz="2000" b="1" dirty="0"/>
            <a:t>Vous devez prendre en compte l’ensemble des agents que vous avez comptabilisé en ETP en comptant pour 1 unité chaque agent retenu.</a:t>
          </a:r>
        </a:p>
      </dgm:t>
    </dgm:pt>
    <dgm:pt modelId="{C47BC2A8-5AB8-4B26-A23C-C7262FBCD0A2}" type="parTrans" cxnId="{1F21028B-A919-4D73-A9E5-4205B45AE856}">
      <dgm:prSet/>
      <dgm:spPr/>
      <dgm:t>
        <a:bodyPr/>
        <a:lstStyle/>
        <a:p>
          <a:endParaRPr lang="fr-FR"/>
        </a:p>
      </dgm:t>
    </dgm:pt>
    <dgm:pt modelId="{01478B95-8130-40C5-B494-FCEEB06449F8}" type="sibTrans" cxnId="{1F21028B-A919-4D73-A9E5-4205B45AE856}">
      <dgm:prSet/>
      <dgm:spPr/>
      <dgm:t>
        <a:bodyPr/>
        <a:lstStyle/>
        <a:p>
          <a:endParaRPr lang="fr-FR"/>
        </a:p>
      </dgm:t>
    </dgm:pt>
    <dgm:pt modelId="{DB0F3CE5-DB02-484E-BB06-86F6BB73E46B}">
      <dgm:prSet custT="1"/>
      <dgm:spPr/>
      <dgm:t>
        <a:bodyPr/>
        <a:lstStyle/>
        <a:p>
          <a:pPr algn="just"/>
          <a:r>
            <a:rPr lang="fr-FR" sz="1800" dirty="0"/>
            <a:t>Il vous faut alors calculer et saisir votre ETR, qui est utilisé pour déterminer votre taux d'emploi des travailleurs handicapés.</a:t>
          </a:r>
        </a:p>
      </dgm:t>
    </dgm:pt>
    <dgm:pt modelId="{898587DF-C849-4956-8921-D8B726023042}" type="parTrans" cxnId="{45EA74AF-3665-4241-9F3E-36F0767135B2}">
      <dgm:prSet/>
      <dgm:spPr/>
      <dgm:t>
        <a:bodyPr/>
        <a:lstStyle/>
        <a:p>
          <a:endParaRPr lang="fr-FR"/>
        </a:p>
      </dgm:t>
    </dgm:pt>
    <dgm:pt modelId="{CC3A38E4-25F5-4013-8DFA-C4D83988FE7C}" type="sibTrans" cxnId="{45EA74AF-3665-4241-9F3E-36F0767135B2}">
      <dgm:prSet/>
      <dgm:spPr/>
      <dgm:t>
        <a:bodyPr/>
        <a:lstStyle/>
        <a:p>
          <a:endParaRPr lang="fr-FR"/>
        </a:p>
      </dgm:t>
    </dgm:pt>
    <dgm:pt modelId="{04718046-56CC-41E6-839F-EDEB85780D84}" type="pres">
      <dgm:prSet presAssocID="{1A29A479-A349-4D14-A728-A099ABEBDA6A}" presName="compositeShape" presStyleCnt="0">
        <dgm:presLayoutVars>
          <dgm:dir/>
          <dgm:resizeHandles/>
        </dgm:presLayoutVars>
      </dgm:prSet>
      <dgm:spPr/>
    </dgm:pt>
    <dgm:pt modelId="{9A966E8F-34B2-4650-9146-B932643CCA54}" type="pres">
      <dgm:prSet presAssocID="{1A29A479-A349-4D14-A728-A099ABEBDA6A}" presName="pyramid" presStyleLbl="node1" presStyleIdx="0" presStyleCnt="1"/>
      <dgm:spPr/>
    </dgm:pt>
    <dgm:pt modelId="{EA6D8B73-B849-4EE8-A81B-973DD41FEA2C}" type="pres">
      <dgm:prSet presAssocID="{1A29A479-A349-4D14-A728-A099ABEBDA6A}" presName="theList" presStyleCnt="0"/>
      <dgm:spPr/>
    </dgm:pt>
    <dgm:pt modelId="{1E82F5E5-7F6A-4ACD-BA40-5F81C5BC8C08}" type="pres">
      <dgm:prSet presAssocID="{A04684EF-E7A2-4F53-A42C-26865F9CF3F2}" presName="aNode" presStyleLbl="fgAcc1" presStyleIdx="0" presStyleCnt="3" custScaleX="205830" custScaleY="80012">
        <dgm:presLayoutVars>
          <dgm:bulletEnabled val="1"/>
        </dgm:presLayoutVars>
      </dgm:prSet>
      <dgm:spPr/>
    </dgm:pt>
    <dgm:pt modelId="{E33D8248-F139-488E-B2B3-A9BC3E10CFDC}" type="pres">
      <dgm:prSet presAssocID="{A04684EF-E7A2-4F53-A42C-26865F9CF3F2}" presName="aSpace" presStyleCnt="0"/>
      <dgm:spPr/>
    </dgm:pt>
    <dgm:pt modelId="{E8E18FF7-F1FD-436F-BA2E-FD1107AFC7BC}" type="pres">
      <dgm:prSet presAssocID="{DB0F3CE5-DB02-484E-BB06-86F6BB73E46B}" presName="aNode" presStyleLbl="fgAcc1" presStyleIdx="1" presStyleCnt="3" custScaleX="206280" custScaleY="68649">
        <dgm:presLayoutVars>
          <dgm:bulletEnabled val="1"/>
        </dgm:presLayoutVars>
      </dgm:prSet>
      <dgm:spPr/>
    </dgm:pt>
    <dgm:pt modelId="{1C6FBA71-6F68-49F4-80D4-1F04377B3692}" type="pres">
      <dgm:prSet presAssocID="{DB0F3CE5-DB02-484E-BB06-86F6BB73E46B}" presName="aSpace" presStyleCnt="0"/>
      <dgm:spPr/>
    </dgm:pt>
    <dgm:pt modelId="{6FD0B8D0-0A85-4D25-AA0D-7F306FDD7B8C}" type="pres">
      <dgm:prSet presAssocID="{B0ABC0D9-AA8A-489E-8D15-29BF2987D781}" presName="aNode" presStyleLbl="fgAcc1" presStyleIdx="2" presStyleCnt="3" custScaleX="204930" custScaleY="74259">
        <dgm:presLayoutVars>
          <dgm:bulletEnabled val="1"/>
        </dgm:presLayoutVars>
      </dgm:prSet>
      <dgm:spPr/>
    </dgm:pt>
    <dgm:pt modelId="{01D1D12A-B4BE-4B04-A5C6-8FBF3FE21D20}" type="pres">
      <dgm:prSet presAssocID="{B0ABC0D9-AA8A-489E-8D15-29BF2987D781}" presName="aSpace" presStyleCnt="0"/>
      <dgm:spPr/>
    </dgm:pt>
  </dgm:ptLst>
  <dgm:cxnLst>
    <dgm:cxn modelId="{353DAE12-25FD-485B-96AD-4A433A50E948}" srcId="{1A29A479-A349-4D14-A728-A099ABEBDA6A}" destId="{A04684EF-E7A2-4F53-A42C-26865F9CF3F2}" srcOrd="0" destOrd="0" parTransId="{C83ABF71-1266-4D34-BF0B-9CF1FE5FBAD5}" sibTransId="{055EBC92-7256-4DC7-B0BB-D615E7591E97}"/>
    <dgm:cxn modelId="{1F21028B-A919-4D73-A9E5-4205B45AE856}" srcId="{1A29A479-A349-4D14-A728-A099ABEBDA6A}" destId="{B0ABC0D9-AA8A-489E-8D15-29BF2987D781}" srcOrd="2" destOrd="0" parTransId="{C47BC2A8-5AB8-4B26-A23C-C7262FBCD0A2}" sibTransId="{01478B95-8130-40C5-B494-FCEEB06449F8}"/>
    <dgm:cxn modelId="{6276FD97-BC0A-4E32-9343-5D1A3F40EEE2}" type="presOf" srcId="{A04684EF-E7A2-4F53-A42C-26865F9CF3F2}" destId="{1E82F5E5-7F6A-4ACD-BA40-5F81C5BC8C08}" srcOrd="0" destOrd="0" presId="urn:microsoft.com/office/officeart/2005/8/layout/pyramid2"/>
    <dgm:cxn modelId="{45EA74AF-3665-4241-9F3E-36F0767135B2}" srcId="{1A29A479-A349-4D14-A728-A099ABEBDA6A}" destId="{DB0F3CE5-DB02-484E-BB06-86F6BB73E46B}" srcOrd="1" destOrd="0" parTransId="{898587DF-C849-4956-8921-D8B726023042}" sibTransId="{CC3A38E4-25F5-4013-8DFA-C4D83988FE7C}"/>
    <dgm:cxn modelId="{DCE9D1BA-9665-4D0C-BBA2-04D2F65C082C}" type="presOf" srcId="{B0ABC0D9-AA8A-489E-8D15-29BF2987D781}" destId="{6FD0B8D0-0A85-4D25-AA0D-7F306FDD7B8C}" srcOrd="0" destOrd="0" presId="urn:microsoft.com/office/officeart/2005/8/layout/pyramid2"/>
    <dgm:cxn modelId="{B54E77E9-BEFD-4790-8810-6E749CFB4EEA}" type="presOf" srcId="{1A29A479-A349-4D14-A728-A099ABEBDA6A}" destId="{04718046-56CC-41E6-839F-EDEB85780D84}" srcOrd="0" destOrd="0" presId="urn:microsoft.com/office/officeart/2005/8/layout/pyramid2"/>
    <dgm:cxn modelId="{B5F449FA-5AF1-435A-B34A-6437436D97B8}" type="presOf" srcId="{DB0F3CE5-DB02-484E-BB06-86F6BB73E46B}" destId="{E8E18FF7-F1FD-436F-BA2E-FD1107AFC7BC}" srcOrd="0" destOrd="0" presId="urn:microsoft.com/office/officeart/2005/8/layout/pyramid2"/>
    <dgm:cxn modelId="{ABC6D8F4-DDCB-45FA-AD98-56E3A8F872BC}" type="presParOf" srcId="{04718046-56CC-41E6-839F-EDEB85780D84}" destId="{9A966E8F-34B2-4650-9146-B932643CCA54}" srcOrd="0" destOrd="0" presId="urn:microsoft.com/office/officeart/2005/8/layout/pyramid2"/>
    <dgm:cxn modelId="{1F9AB2AF-1142-4CEF-BA83-447A389F0D26}" type="presParOf" srcId="{04718046-56CC-41E6-839F-EDEB85780D84}" destId="{EA6D8B73-B849-4EE8-A81B-973DD41FEA2C}" srcOrd="1" destOrd="0" presId="urn:microsoft.com/office/officeart/2005/8/layout/pyramid2"/>
    <dgm:cxn modelId="{E8693FDA-0C2C-4791-A986-3B6F06D84B03}" type="presParOf" srcId="{EA6D8B73-B849-4EE8-A81B-973DD41FEA2C}" destId="{1E82F5E5-7F6A-4ACD-BA40-5F81C5BC8C08}" srcOrd="0" destOrd="0" presId="urn:microsoft.com/office/officeart/2005/8/layout/pyramid2"/>
    <dgm:cxn modelId="{EFD1DA3E-F7DA-445D-83CF-9C032B4A1F30}" type="presParOf" srcId="{EA6D8B73-B849-4EE8-A81B-973DD41FEA2C}" destId="{E33D8248-F139-488E-B2B3-A9BC3E10CFDC}" srcOrd="1" destOrd="0" presId="urn:microsoft.com/office/officeart/2005/8/layout/pyramid2"/>
    <dgm:cxn modelId="{DA9BA887-8625-4962-8321-6C2BE316B33E}" type="presParOf" srcId="{EA6D8B73-B849-4EE8-A81B-973DD41FEA2C}" destId="{E8E18FF7-F1FD-436F-BA2E-FD1107AFC7BC}" srcOrd="2" destOrd="0" presId="urn:microsoft.com/office/officeart/2005/8/layout/pyramid2"/>
    <dgm:cxn modelId="{72DB1326-F866-48B1-980C-B9AAC36AB10D}" type="presParOf" srcId="{EA6D8B73-B849-4EE8-A81B-973DD41FEA2C}" destId="{1C6FBA71-6F68-49F4-80D4-1F04377B3692}" srcOrd="3" destOrd="0" presId="urn:microsoft.com/office/officeart/2005/8/layout/pyramid2"/>
    <dgm:cxn modelId="{EC5C53B7-9142-4A2A-A2BB-4852407AD74D}" type="presParOf" srcId="{EA6D8B73-B849-4EE8-A81B-973DD41FEA2C}" destId="{6FD0B8D0-0A85-4D25-AA0D-7F306FDD7B8C}" srcOrd="4" destOrd="0" presId="urn:microsoft.com/office/officeart/2005/8/layout/pyramid2"/>
    <dgm:cxn modelId="{0583FA33-783D-49F1-8B1C-BAFDD330016E}" type="presParOf" srcId="{EA6D8B73-B849-4EE8-A81B-973DD41FEA2C}" destId="{01D1D12A-B4BE-4B04-A5C6-8FBF3FE21D20}"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12C064-163C-41F0-AEDF-20C5D21B6C8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7FB848FD-C8F7-402C-BBAE-0274371AA333}">
      <dgm:prSet custT="1"/>
      <dgm:spPr/>
      <dgm:t>
        <a:bodyPr/>
        <a:lstStyle/>
        <a:p>
          <a:r>
            <a:rPr lang="fr-FR" sz="1600" dirty="0"/>
            <a:t>Les élus qui ne perçoivent pas une rémunération mais une indemnité de fonction</a:t>
          </a:r>
          <a:r>
            <a:rPr lang="fr-FR" sz="1200" dirty="0"/>
            <a:t>.</a:t>
          </a:r>
        </a:p>
      </dgm:t>
    </dgm:pt>
    <dgm:pt modelId="{71E3A53D-93F7-493F-9040-B08C84431BE3}" type="parTrans" cxnId="{259801B0-5979-4D68-8F81-D3FBDEF03282}">
      <dgm:prSet/>
      <dgm:spPr/>
      <dgm:t>
        <a:bodyPr/>
        <a:lstStyle/>
        <a:p>
          <a:endParaRPr lang="fr-FR"/>
        </a:p>
      </dgm:t>
    </dgm:pt>
    <dgm:pt modelId="{83D7FF3B-6BA2-4B6C-A157-8D5B8A5EE435}" type="sibTrans" cxnId="{259801B0-5979-4D68-8F81-D3FBDEF03282}">
      <dgm:prSet/>
      <dgm:spPr/>
      <dgm:t>
        <a:bodyPr/>
        <a:lstStyle/>
        <a:p>
          <a:endParaRPr lang="fr-FR"/>
        </a:p>
      </dgm:t>
    </dgm:pt>
    <dgm:pt modelId="{0009525E-314A-4194-9FF5-CF48BD31B138}">
      <dgm:prSet custT="1"/>
      <dgm:spPr/>
      <dgm:t>
        <a:bodyPr/>
        <a:lstStyle/>
        <a:p>
          <a:r>
            <a:rPr lang="fr-FR" sz="1600" dirty="0"/>
            <a:t>Les apprentis, les emplois aidés (CUI/CAE, PEC) car ils ne font pas partis des emplois permanents.</a:t>
          </a:r>
        </a:p>
      </dgm:t>
    </dgm:pt>
    <dgm:pt modelId="{F184F51E-016E-47FB-B55F-EEAECE761FB9}" type="parTrans" cxnId="{E2041469-0221-42B2-96CC-AD025EF4D9EB}">
      <dgm:prSet/>
      <dgm:spPr/>
      <dgm:t>
        <a:bodyPr/>
        <a:lstStyle/>
        <a:p>
          <a:endParaRPr lang="fr-FR"/>
        </a:p>
      </dgm:t>
    </dgm:pt>
    <dgm:pt modelId="{D9915AD3-F57C-43AC-9A69-A515E049254E}" type="sibTrans" cxnId="{E2041469-0221-42B2-96CC-AD025EF4D9EB}">
      <dgm:prSet/>
      <dgm:spPr/>
      <dgm:t>
        <a:bodyPr/>
        <a:lstStyle/>
        <a:p>
          <a:endParaRPr lang="fr-FR"/>
        </a:p>
      </dgm:t>
    </dgm:pt>
    <dgm:pt modelId="{28C2AB5A-09D6-4F1F-8502-06EFC04DA0EF}">
      <dgm:prSet custT="1"/>
      <dgm:spPr/>
      <dgm:t>
        <a:bodyPr/>
        <a:lstStyle/>
        <a:p>
          <a:r>
            <a:rPr lang="fr-FR" sz="1600" dirty="0"/>
            <a:t>Les services civiques</a:t>
          </a:r>
        </a:p>
      </dgm:t>
    </dgm:pt>
    <dgm:pt modelId="{ACB1F0B3-7702-4EF5-BB68-82D09FA63ABD}" type="parTrans" cxnId="{8DB9503D-0DAA-4907-BECC-0D2F95F61C56}">
      <dgm:prSet/>
      <dgm:spPr/>
      <dgm:t>
        <a:bodyPr/>
        <a:lstStyle/>
        <a:p>
          <a:endParaRPr lang="fr-FR"/>
        </a:p>
      </dgm:t>
    </dgm:pt>
    <dgm:pt modelId="{4AC0C944-F342-4CC7-BDA7-BC62A184EF42}" type="sibTrans" cxnId="{8DB9503D-0DAA-4907-BECC-0D2F95F61C56}">
      <dgm:prSet/>
      <dgm:spPr/>
      <dgm:t>
        <a:bodyPr/>
        <a:lstStyle/>
        <a:p>
          <a:endParaRPr lang="fr-FR"/>
        </a:p>
      </dgm:t>
    </dgm:pt>
    <dgm:pt modelId="{3A27CB70-BC06-4350-B86B-05A3046EB5D5}">
      <dgm:prSet custT="1"/>
      <dgm:spPr/>
      <dgm:t>
        <a:bodyPr/>
        <a:lstStyle/>
        <a:p>
          <a:r>
            <a:rPr lang="fr-FR" sz="1600" dirty="0"/>
            <a:t>Les stagiaires (même s’ils perçoivent une indemnité).</a:t>
          </a:r>
        </a:p>
      </dgm:t>
    </dgm:pt>
    <dgm:pt modelId="{EAC876A5-7BCC-4472-8CA1-500DA98B32BF}" type="parTrans" cxnId="{373438D6-F150-44B2-9E6D-0ABDDCDAE139}">
      <dgm:prSet/>
      <dgm:spPr/>
      <dgm:t>
        <a:bodyPr/>
        <a:lstStyle/>
        <a:p>
          <a:endParaRPr lang="fr-FR"/>
        </a:p>
      </dgm:t>
    </dgm:pt>
    <dgm:pt modelId="{E53A6745-480B-4C80-8C5B-000BC1E538BE}" type="sibTrans" cxnId="{373438D6-F150-44B2-9E6D-0ABDDCDAE139}">
      <dgm:prSet/>
      <dgm:spPr/>
      <dgm:t>
        <a:bodyPr/>
        <a:lstStyle/>
        <a:p>
          <a:endParaRPr lang="fr-FR"/>
        </a:p>
      </dgm:t>
    </dgm:pt>
    <dgm:pt modelId="{C59933D4-151C-4460-B4D5-6B9106974C35}">
      <dgm:prSet custT="1"/>
      <dgm:spPr/>
      <dgm:t>
        <a:bodyPr/>
        <a:lstStyle/>
        <a:p>
          <a:r>
            <a:rPr lang="fr-FR" sz="1600" dirty="0"/>
            <a:t>Les agents en disponibilité (pour maladie ou pour convenances personnelles) ou en congé parental.</a:t>
          </a:r>
        </a:p>
      </dgm:t>
    </dgm:pt>
    <dgm:pt modelId="{AAC1B2F4-CDD8-41A2-B50B-BAC6EE7A9582}" type="parTrans" cxnId="{AD9413DB-0425-4BAC-9EF6-734C3941D245}">
      <dgm:prSet/>
      <dgm:spPr/>
      <dgm:t>
        <a:bodyPr/>
        <a:lstStyle/>
        <a:p>
          <a:endParaRPr lang="fr-FR"/>
        </a:p>
      </dgm:t>
    </dgm:pt>
    <dgm:pt modelId="{E08C13FF-2330-4A9B-AB93-8F1DC73A3166}" type="sibTrans" cxnId="{AD9413DB-0425-4BAC-9EF6-734C3941D245}">
      <dgm:prSet/>
      <dgm:spPr/>
      <dgm:t>
        <a:bodyPr/>
        <a:lstStyle/>
        <a:p>
          <a:endParaRPr lang="fr-FR"/>
        </a:p>
      </dgm:t>
    </dgm:pt>
    <dgm:pt modelId="{EF71668E-5ED7-41C3-9096-3501FEA144A7}">
      <dgm:prSet custT="1"/>
      <dgm:spPr/>
      <dgm:t>
        <a:bodyPr/>
        <a:lstStyle/>
        <a:p>
          <a:r>
            <a:rPr lang="fr-FR" sz="1600" dirty="0"/>
            <a:t>Les agents non titulaires lorsqu’ils remplacent les agents permanents momentanément indisponibles que vous continuez à rémunérer (congé de maladie, maternité, …).</a:t>
          </a:r>
        </a:p>
      </dgm:t>
    </dgm:pt>
    <dgm:pt modelId="{E791CFE8-A099-4740-8ACE-6362FDF45FAB}" type="parTrans" cxnId="{0B540291-3F20-41BD-99EB-E50AC3552AD0}">
      <dgm:prSet/>
      <dgm:spPr/>
      <dgm:t>
        <a:bodyPr/>
        <a:lstStyle/>
        <a:p>
          <a:endParaRPr lang="fr-FR"/>
        </a:p>
      </dgm:t>
    </dgm:pt>
    <dgm:pt modelId="{FBC647D6-689E-48A5-9341-80147503C4A2}" type="sibTrans" cxnId="{0B540291-3F20-41BD-99EB-E50AC3552AD0}">
      <dgm:prSet/>
      <dgm:spPr/>
      <dgm:t>
        <a:bodyPr/>
        <a:lstStyle/>
        <a:p>
          <a:endParaRPr lang="fr-FR"/>
        </a:p>
      </dgm:t>
    </dgm:pt>
    <dgm:pt modelId="{9E155E60-6AE9-40F4-94BB-B8F517DAD585}" type="pres">
      <dgm:prSet presAssocID="{E812C064-163C-41F0-AEDF-20C5D21B6C8E}" presName="Name0" presStyleCnt="0">
        <dgm:presLayoutVars>
          <dgm:chMax val="7"/>
          <dgm:chPref val="7"/>
          <dgm:dir/>
        </dgm:presLayoutVars>
      </dgm:prSet>
      <dgm:spPr/>
    </dgm:pt>
    <dgm:pt modelId="{BE5F9B9A-6EA8-4933-AC82-324C6198F39A}" type="pres">
      <dgm:prSet presAssocID="{E812C064-163C-41F0-AEDF-20C5D21B6C8E}" presName="Name1" presStyleCnt="0"/>
      <dgm:spPr/>
    </dgm:pt>
    <dgm:pt modelId="{C8DB4DE8-2811-44A5-8660-B233984369B2}" type="pres">
      <dgm:prSet presAssocID="{E812C064-163C-41F0-AEDF-20C5D21B6C8E}" presName="cycle" presStyleCnt="0"/>
      <dgm:spPr/>
    </dgm:pt>
    <dgm:pt modelId="{F99EE028-09EA-4E9A-8859-84A5415292A8}" type="pres">
      <dgm:prSet presAssocID="{E812C064-163C-41F0-AEDF-20C5D21B6C8E}" presName="srcNode" presStyleLbl="node1" presStyleIdx="0" presStyleCnt="6"/>
      <dgm:spPr/>
    </dgm:pt>
    <dgm:pt modelId="{35B37CCC-4907-46E6-8CBC-2B8E1B8E1A76}" type="pres">
      <dgm:prSet presAssocID="{E812C064-163C-41F0-AEDF-20C5D21B6C8E}" presName="conn" presStyleLbl="parChTrans1D2" presStyleIdx="0" presStyleCnt="1"/>
      <dgm:spPr/>
    </dgm:pt>
    <dgm:pt modelId="{16C2B702-FC5B-40D2-A8EE-3E6A6F756275}" type="pres">
      <dgm:prSet presAssocID="{E812C064-163C-41F0-AEDF-20C5D21B6C8E}" presName="extraNode" presStyleLbl="node1" presStyleIdx="0" presStyleCnt="6"/>
      <dgm:spPr/>
    </dgm:pt>
    <dgm:pt modelId="{2B58DEDC-2075-409D-8762-96420F975860}" type="pres">
      <dgm:prSet presAssocID="{E812C064-163C-41F0-AEDF-20C5D21B6C8E}" presName="dstNode" presStyleLbl="node1" presStyleIdx="0" presStyleCnt="6"/>
      <dgm:spPr/>
    </dgm:pt>
    <dgm:pt modelId="{3C319190-CAC4-4C38-9035-A5DDC5F36E05}" type="pres">
      <dgm:prSet presAssocID="{7FB848FD-C8F7-402C-BBAE-0274371AA333}" presName="text_1" presStyleLbl="node1" presStyleIdx="0" presStyleCnt="6">
        <dgm:presLayoutVars>
          <dgm:bulletEnabled val="1"/>
        </dgm:presLayoutVars>
      </dgm:prSet>
      <dgm:spPr/>
    </dgm:pt>
    <dgm:pt modelId="{B253AA7E-90B6-465B-AB17-BABB4026BF8D}" type="pres">
      <dgm:prSet presAssocID="{7FB848FD-C8F7-402C-BBAE-0274371AA333}" presName="accent_1" presStyleCnt="0"/>
      <dgm:spPr/>
    </dgm:pt>
    <dgm:pt modelId="{615E8AE1-B930-439A-86C0-DD71DD423562}" type="pres">
      <dgm:prSet presAssocID="{7FB848FD-C8F7-402C-BBAE-0274371AA333}" presName="accentRepeatNode" presStyleLbl="solidFgAcc1" presStyleIdx="0" presStyleCnt="6"/>
      <dgm:spPr/>
    </dgm:pt>
    <dgm:pt modelId="{36B244FF-6012-4A2C-B872-FF055C843F5C}" type="pres">
      <dgm:prSet presAssocID="{0009525E-314A-4194-9FF5-CF48BD31B138}" presName="text_2" presStyleLbl="node1" presStyleIdx="1" presStyleCnt="6">
        <dgm:presLayoutVars>
          <dgm:bulletEnabled val="1"/>
        </dgm:presLayoutVars>
      </dgm:prSet>
      <dgm:spPr/>
    </dgm:pt>
    <dgm:pt modelId="{EC4C84B6-DDA6-4469-B90F-49D8184BD5B6}" type="pres">
      <dgm:prSet presAssocID="{0009525E-314A-4194-9FF5-CF48BD31B138}" presName="accent_2" presStyleCnt="0"/>
      <dgm:spPr/>
    </dgm:pt>
    <dgm:pt modelId="{D2A432DF-B7B1-4BE8-94F4-B7C2FEE41A74}" type="pres">
      <dgm:prSet presAssocID="{0009525E-314A-4194-9FF5-CF48BD31B138}" presName="accentRepeatNode" presStyleLbl="solidFgAcc1" presStyleIdx="1" presStyleCnt="6"/>
      <dgm:spPr/>
    </dgm:pt>
    <dgm:pt modelId="{359A0190-3947-4B0E-ABBD-335BBD3F11A8}" type="pres">
      <dgm:prSet presAssocID="{28C2AB5A-09D6-4F1F-8502-06EFC04DA0EF}" presName="text_3" presStyleLbl="node1" presStyleIdx="2" presStyleCnt="6" custScaleY="52898">
        <dgm:presLayoutVars>
          <dgm:bulletEnabled val="1"/>
        </dgm:presLayoutVars>
      </dgm:prSet>
      <dgm:spPr/>
    </dgm:pt>
    <dgm:pt modelId="{110CE0D7-0EA1-45B4-A115-85FB6C356514}" type="pres">
      <dgm:prSet presAssocID="{28C2AB5A-09D6-4F1F-8502-06EFC04DA0EF}" presName="accent_3" presStyleCnt="0"/>
      <dgm:spPr/>
    </dgm:pt>
    <dgm:pt modelId="{0822B043-8332-4CB3-B8C5-60CFBEE84536}" type="pres">
      <dgm:prSet presAssocID="{28C2AB5A-09D6-4F1F-8502-06EFC04DA0EF}" presName="accentRepeatNode" presStyleLbl="solidFgAcc1" presStyleIdx="2" presStyleCnt="6"/>
      <dgm:spPr/>
    </dgm:pt>
    <dgm:pt modelId="{D9BF7914-282F-4D5A-BB2E-7AA6B24DA901}" type="pres">
      <dgm:prSet presAssocID="{3A27CB70-BC06-4350-B86B-05A3046EB5D5}" presName="text_4" presStyleLbl="node1" presStyleIdx="3" presStyleCnt="6" custScaleY="70585">
        <dgm:presLayoutVars>
          <dgm:bulletEnabled val="1"/>
        </dgm:presLayoutVars>
      </dgm:prSet>
      <dgm:spPr/>
    </dgm:pt>
    <dgm:pt modelId="{5AA58B18-FBA8-4239-B43C-11A3258F750E}" type="pres">
      <dgm:prSet presAssocID="{3A27CB70-BC06-4350-B86B-05A3046EB5D5}" presName="accent_4" presStyleCnt="0"/>
      <dgm:spPr/>
    </dgm:pt>
    <dgm:pt modelId="{9A6DD608-5EE7-4503-A7C7-4F7DB21D8311}" type="pres">
      <dgm:prSet presAssocID="{3A27CB70-BC06-4350-B86B-05A3046EB5D5}" presName="accentRepeatNode" presStyleLbl="solidFgAcc1" presStyleIdx="3" presStyleCnt="6"/>
      <dgm:spPr/>
    </dgm:pt>
    <dgm:pt modelId="{6C84A709-5621-4B73-BAC8-68EFA386AFDB}" type="pres">
      <dgm:prSet presAssocID="{C59933D4-151C-4460-B4D5-6B9106974C35}" presName="text_5" presStyleLbl="node1" presStyleIdx="4" presStyleCnt="6" custLinFactNeighborX="1149" custLinFactNeighborY="-15248">
        <dgm:presLayoutVars>
          <dgm:bulletEnabled val="1"/>
        </dgm:presLayoutVars>
      </dgm:prSet>
      <dgm:spPr/>
    </dgm:pt>
    <dgm:pt modelId="{6D08C642-045E-4827-A25C-2C640AF42BFF}" type="pres">
      <dgm:prSet presAssocID="{C59933D4-151C-4460-B4D5-6B9106974C35}" presName="accent_5" presStyleCnt="0"/>
      <dgm:spPr/>
    </dgm:pt>
    <dgm:pt modelId="{FFA978B1-8A2A-4DD1-AB11-17E0B4205E1C}" type="pres">
      <dgm:prSet presAssocID="{C59933D4-151C-4460-B4D5-6B9106974C35}" presName="accentRepeatNode" presStyleLbl="solidFgAcc1" presStyleIdx="4" presStyleCnt="6"/>
      <dgm:spPr/>
    </dgm:pt>
    <dgm:pt modelId="{FFDE6C6F-1BB6-4342-A249-69E6453EFEAF}" type="pres">
      <dgm:prSet presAssocID="{EF71668E-5ED7-41C3-9096-3501FEA144A7}" presName="text_6" presStyleLbl="node1" presStyleIdx="5" presStyleCnt="6" custScaleY="158436">
        <dgm:presLayoutVars>
          <dgm:bulletEnabled val="1"/>
        </dgm:presLayoutVars>
      </dgm:prSet>
      <dgm:spPr/>
    </dgm:pt>
    <dgm:pt modelId="{CE7681F3-CCAF-4B12-B45F-2789B7B5619D}" type="pres">
      <dgm:prSet presAssocID="{EF71668E-5ED7-41C3-9096-3501FEA144A7}" presName="accent_6" presStyleCnt="0"/>
      <dgm:spPr/>
    </dgm:pt>
    <dgm:pt modelId="{B7AE9ACB-27DD-4BEC-8721-FFD8362C419E}" type="pres">
      <dgm:prSet presAssocID="{EF71668E-5ED7-41C3-9096-3501FEA144A7}" presName="accentRepeatNode" presStyleLbl="solidFgAcc1" presStyleIdx="5" presStyleCnt="6"/>
      <dgm:spPr/>
    </dgm:pt>
  </dgm:ptLst>
  <dgm:cxnLst>
    <dgm:cxn modelId="{5F6F8124-73AC-4D53-82F6-400C9694F54E}" type="presOf" srcId="{3A27CB70-BC06-4350-B86B-05A3046EB5D5}" destId="{D9BF7914-282F-4D5A-BB2E-7AA6B24DA901}" srcOrd="0" destOrd="0" presId="urn:microsoft.com/office/officeart/2008/layout/VerticalCurvedList"/>
    <dgm:cxn modelId="{8DB9503D-0DAA-4907-BECC-0D2F95F61C56}" srcId="{E812C064-163C-41F0-AEDF-20C5D21B6C8E}" destId="{28C2AB5A-09D6-4F1F-8502-06EFC04DA0EF}" srcOrd="2" destOrd="0" parTransId="{ACB1F0B3-7702-4EF5-BB68-82D09FA63ABD}" sibTransId="{4AC0C944-F342-4CC7-BDA7-BC62A184EF42}"/>
    <dgm:cxn modelId="{82149865-B1DD-4149-93CC-1773F1B71E84}" type="presOf" srcId="{C59933D4-151C-4460-B4D5-6B9106974C35}" destId="{6C84A709-5621-4B73-BAC8-68EFA386AFDB}" srcOrd="0" destOrd="0" presId="urn:microsoft.com/office/officeart/2008/layout/VerticalCurvedList"/>
    <dgm:cxn modelId="{72360B47-68A2-4845-887B-2BA04BE0673E}" type="presOf" srcId="{7FB848FD-C8F7-402C-BBAE-0274371AA333}" destId="{3C319190-CAC4-4C38-9035-A5DDC5F36E05}" srcOrd="0" destOrd="0" presId="urn:microsoft.com/office/officeart/2008/layout/VerticalCurvedList"/>
    <dgm:cxn modelId="{E2041469-0221-42B2-96CC-AD025EF4D9EB}" srcId="{E812C064-163C-41F0-AEDF-20C5D21B6C8E}" destId="{0009525E-314A-4194-9FF5-CF48BD31B138}" srcOrd="1" destOrd="0" parTransId="{F184F51E-016E-47FB-B55F-EEAECE761FB9}" sibTransId="{D9915AD3-F57C-43AC-9A69-A515E049254E}"/>
    <dgm:cxn modelId="{40EBF650-019F-44B8-AF2D-A2B1CD37B5B3}" type="presOf" srcId="{83D7FF3B-6BA2-4B6C-A157-8D5B8A5EE435}" destId="{35B37CCC-4907-46E6-8CBC-2B8E1B8E1A76}" srcOrd="0" destOrd="0" presId="urn:microsoft.com/office/officeart/2008/layout/VerticalCurvedList"/>
    <dgm:cxn modelId="{9A103678-5C83-463B-B2E5-4BD1458B19B2}" type="presOf" srcId="{0009525E-314A-4194-9FF5-CF48BD31B138}" destId="{36B244FF-6012-4A2C-B872-FF055C843F5C}" srcOrd="0" destOrd="0" presId="urn:microsoft.com/office/officeart/2008/layout/VerticalCurvedList"/>
    <dgm:cxn modelId="{F752898D-63C2-464B-AFEA-EA35C3D1E3F7}" type="presOf" srcId="{EF71668E-5ED7-41C3-9096-3501FEA144A7}" destId="{FFDE6C6F-1BB6-4342-A249-69E6453EFEAF}" srcOrd="0" destOrd="0" presId="urn:microsoft.com/office/officeart/2008/layout/VerticalCurvedList"/>
    <dgm:cxn modelId="{0B540291-3F20-41BD-99EB-E50AC3552AD0}" srcId="{E812C064-163C-41F0-AEDF-20C5D21B6C8E}" destId="{EF71668E-5ED7-41C3-9096-3501FEA144A7}" srcOrd="5" destOrd="0" parTransId="{E791CFE8-A099-4740-8ACE-6362FDF45FAB}" sibTransId="{FBC647D6-689E-48A5-9341-80147503C4A2}"/>
    <dgm:cxn modelId="{489817A2-50B4-4AE6-AD09-7E97150AB7B8}" type="presOf" srcId="{E812C064-163C-41F0-AEDF-20C5D21B6C8E}" destId="{9E155E60-6AE9-40F4-94BB-B8F517DAD585}" srcOrd="0" destOrd="0" presId="urn:microsoft.com/office/officeart/2008/layout/VerticalCurvedList"/>
    <dgm:cxn modelId="{259801B0-5979-4D68-8F81-D3FBDEF03282}" srcId="{E812C064-163C-41F0-AEDF-20C5D21B6C8E}" destId="{7FB848FD-C8F7-402C-BBAE-0274371AA333}" srcOrd="0" destOrd="0" parTransId="{71E3A53D-93F7-493F-9040-B08C84431BE3}" sibTransId="{83D7FF3B-6BA2-4B6C-A157-8D5B8A5EE435}"/>
    <dgm:cxn modelId="{373438D6-F150-44B2-9E6D-0ABDDCDAE139}" srcId="{E812C064-163C-41F0-AEDF-20C5D21B6C8E}" destId="{3A27CB70-BC06-4350-B86B-05A3046EB5D5}" srcOrd="3" destOrd="0" parTransId="{EAC876A5-7BCC-4472-8CA1-500DA98B32BF}" sibTransId="{E53A6745-480B-4C80-8C5B-000BC1E538BE}"/>
    <dgm:cxn modelId="{AD9413DB-0425-4BAC-9EF6-734C3941D245}" srcId="{E812C064-163C-41F0-AEDF-20C5D21B6C8E}" destId="{C59933D4-151C-4460-B4D5-6B9106974C35}" srcOrd="4" destOrd="0" parTransId="{AAC1B2F4-CDD8-41A2-B50B-BAC6EE7A9582}" sibTransId="{E08C13FF-2330-4A9B-AB93-8F1DC73A3166}"/>
    <dgm:cxn modelId="{E6E2EBEE-B4C8-46A2-9D9C-BEF651916620}" type="presOf" srcId="{28C2AB5A-09D6-4F1F-8502-06EFC04DA0EF}" destId="{359A0190-3947-4B0E-ABBD-335BBD3F11A8}" srcOrd="0" destOrd="0" presId="urn:microsoft.com/office/officeart/2008/layout/VerticalCurvedList"/>
    <dgm:cxn modelId="{AF6B8782-E968-46F4-ADBC-EB10ADE31BB4}" type="presParOf" srcId="{9E155E60-6AE9-40F4-94BB-B8F517DAD585}" destId="{BE5F9B9A-6EA8-4933-AC82-324C6198F39A}" srcOrd="0" destOrd="0" presId="urn:microsoft.com/office/officeart/2008/layout/VerticalCurvedList"/>
    <dgm:cxn modelId="{EA19C0FB-8BF1-43B2-9CAE-220CDD511632}" type="presParOf" srcId="{BE5F9B9A-6EA8-4933-AC82-324C6198F39A}" destId="{C8DB4DE8-2811-44A5-8660-B233984369B2}" srcOrd="0" destOrd="0" presId="urn:microsoft.com/office/officeart/2008/layout/VerticalCurvedList"/>
    <dgm:cxn modelId="{5A6625ED-95C2-48D6-A76D-5C3A7414E836}" type="presParOf" srcId="{C8DB4DE8-2811-44A5-8660-B233984369B2}" destId="{F99EE028-09EA-4E9A-8859-84A5415292A8}" srcOrd="0" destOrd="0" presId="urn:microsoft.com/office/officeart/2008/layout/VerticalCurvedList"/>
    <dgm:cxn modelId="{25422410-ED94-43C4-8055-8ACBC0FA5C9D}" type="presParOf" srcId="{C8DB4DE8-2811-44A5-8660-B233984369B2}" destId="{35B37CCC-4907-46E6-8CBC-2B8E1B8E1A76}" srcOrd="1" destOrd="0" presId="urn:microsoft.com/office/officeart/2008/layout/VerticalCurvedList"/>
    <dgm:cxn modelId="{E0F531B8-F9A9-4E2F-8B36-291EE6EA03B4}" type="presParOf" srcId="{C8DB4DE8-2811-44A5-8660-B233984369B2}" destId="{16C2B702-FC5B-40D2-A8EE-3E6A6F756275}" srcOrd="2" destOrd="0" presId="urn:microsoft.com/office/officeart/2008/layout/VerticalCurvedList"/>
    <dgm:cxn modelId="{674D510A-C2F3-4707-AD63-632E12EF44F7}" type="presParOf" srcId="{C8DB4DE8-2811-44A5-8660-B233984369B2}" destId="{2B58DEDC-2075-409D-8762-96420F975860}" srcOrd="3" destOrd="0" presId="urn:microsoft.com/office/officeart/2008/layout/VerticalCurvedList"/>
    <dgm:cxn modelId="{A480C6B4-84D9-4DD6-A2C1-E6CDB847FB7A}" type="presParOf" srcId="{BE5F9B9A-6EA8-4933-AC82-324C6198F39A}" destId="{3C319190-CAC4-4C38-9035-A5DDC5F36E05}" srcOrd="1" destOrd="0" presId="urn:microsoft.com/office/officeart/2008/layout/VerticalCurvedList"/>
    <dgm:cxn modelId="{3E14C633-D1D2-4767-9F9A-8D8B7C87B526}" type="presParOf" srcId="{BE5F9B9A-6EA8-4933-AC82-324C6198F39A}" destId="{B253AA7E-90B6-465B-AB17-BABB4026BF8D}" srcOrd="2" destOrd="0" presId="urn:microsoft.com/office/officeart/2008/layout/VerticalCurvedList"/>
    <dgm:cxn modelId="{4ABD9DC1-E3DD-4230-ADD6-04A5F06D6B09}" type="presParOf" srcId="{B253AA7E-90B6-465B-AB17-BABB4026BF8D}" destId="{615E8AE1-B930-439A-86C0-DD71DD423562}" srcOrd="0" destOrd="0" presId="urn:microsoft.com/office/officeart/2008/layout/VerticalCurvedList"/>
    <dgm:cxn modelId="{FAA8EAD7-0319-4D85-B340-B16577A9BB9A}" type="presParOf" srcId="{BE5F9B9A-6EA8-4933-AC82-324C6198F39A}" destId="{36B244FF-6012-4A2C-B872-FF055C843F5C}" srcOrd="3" destOrd="0" presId="urn:microsoft.com/office/officeart/2008/layout/VerticalCurvedList"/>
    <dgm:cxn modelId="{AE3D8C15-5994-45F9-B2A3-11FB5492FFC1}" type="presParOf" srcId="{BE5F9B9A-6EA8-4933-AC82-324C6198F39A}" destId="{EC4C84B6-DDA6-4469-B90F-49D8184BD5B6}" srcOrd="4" destOrd="0" presId="urn:microsoft.com/office/officeart/2008/layout/VerticalCurvedList"/>
    <dgm:cxn modelId="{13FF9E2E-8355-49BC-9D63-282D7105D7CF}" type="presParOf" srcId="{EC4C84B6-DDA6-4469-B90F-49D8184BD5B6}" destId="{D2A432DF-B7B1-4BE8-94F4-B7C2FEE41A74}" srcOrd="0" destOrd="0" presId="urn:microsoft.com/office/officeart/2008/layout/VerticalCurvedList"/>
    <dgm:cxn modelId="{3042F0D3-FC9F-4237-91D8-45F432B1F66F}" type="presParOf" srcId="{BE5F9B9A-6EA8-4933-AC82-324C6198F39A}" destId="{359A0190-3947-4B0E-ABBD-335BBD3F11A8}" srcOrd="5" destOrd="0" presId="urn:microsoft.com/office/officeart/2008/layout/VerticalCurvedList"/>
    <dgm:cxn modelId="{9CF19506-0A4D-4B64-A090-990A400DF9DB}" type="presParOf" srcId="{BE5F9B9A-6EA8-4933-AC82-324C6198F39A}" destId="{110CE0D7-0EA1-45B4-A115-85FB6C356514}" srcOrd="6" destOrd="0" presId="urn:microsoft.com/office/officeart/2008/layout/VerticalCurvedList"/>
    <dgm:cxn modelId="{3E05BF69-89F8-4274-8B3A-35C8C6027222}" type="presParOf" srcId="{110CE0D7-0EA1-45B4-A115-85FB6C356514}" destId="{0822B043-8332-4CB3-B8C5-60CFBEE84536}" srcOrd="0" destOrd="0" presId="urn:microsoft.com/office/officeart/2008/layout/VerticalCurvedList"/>
    <dgm:cxn modelId="{16C19B58-B080-4895-A6BC-A493C2D904BC}" type="presParOf" srcId="{BE5F9B9A-6EA8-4933-AC82-324C6198F39A}" destId="{D9BF7914-282F-4D5A-BB2E-7AA6B24DA901}" srcOrd="7" destOrd="0" presId="urn:microsoft.com/office/officeart/2008/layout/VerticalCurvedList"/>
    <dgm:cxn modelId="{9D12159A-85E7-4FA7-93B2-5FDCA6AC6878}" type="presParOf" srcId="{BE5F9B9A-6EA8-4933-AC82-324C6198F39A}" destId="{5AA58B18-FBA8-4239-B43C-11A3258F750E}" srcOrd="8" destOrd="0" presId="urn:microsoft.com/office/officeart/2008/layout/VerticalCurvedList"/>
    <dgm:cxn modelId="{30724F86-A36E-48F2-B4CB-4E3F1A3E14AC}" type="presParOf" srcId="{5AA58B18-FBA8-4239-B43C-11A3258F750E}" destId="{9A6DD608-5EE7-4503-A7C7-4F7DB21D8311}" srcOrd="0" destOrd="0" presId="urn:microsoft.com/office/officeart/2008/layout/VerticalCurvedList"/>
    <dgm:cxn modelId="{A4AC875F-C4EA-4DA0-A547-521F3DB140C6}" type="presParOf" srcId="{BE5F9B9A-6EA8-4933-AC82-324C6198F39A}" destId="{6C84A709-5621-4B73-BAC8-68EFA386AFDB}" srcOrd="9" destOrd="0" presId="urn:microsoft.com/office/officeart/2008/layout/VerticalCurvedList"/>
    <dgm:cxn modelId="{B7A2D341-AD1D-463B-9CF6-C7E8B1300463}" type="presParOf" srcId="{BE5F9B9A-6EA8-4933-AC82-324C6198F39A}" destId="{6D08C642-045E-4827-A25C-2C640AF42BFF}" srcOrd="10" destOrd="0" presId="urn:microsoft.com/office/officeart/2008/layout/VerticalCurvedList"/>
    <dgm:cxn modelId="{4D63AF5D-7F9A-419B-A4D9-2042BA53B5BB}" type="presParOf" srcId="{6D08C642-045E-4827-A25C-2C640AF42BFF}" destId="{FFA978B1-8A2A-4DD1-AB11-17E0B4205E1C}" srcOrd="0" destOrd="0" presId="urn:microsoft.com/office/officeart/2008/layout/VerticalCurvedList"/>
    <dgm:cxn modelId="{7C95B09B-379E-4D4E-80D6-FA2F4F5C4277}" type="presParOf" srcId="{BE5F9B9A-6EA8-4933-AC82-324C6198F39A}" destId="{FFDE6C6F-1BB6-4342-A249-69E6453EFEAF}" srcOrd="11" destOrd="0" presId="urn:microsoft.com/office/officeart/2008/layout/VerticalCurvedList"/>
    <dgm:cxn modelId="{FA382161-19B8-441C-976C-0B04503AB6EC}" type="presParOf" srcId="{BE5F9B9A-6EA8-4933-AC82-324C6198F39A}" destId="{CE7681F3-CCAF-4B12-B45F-2789B7B5619D}" srcOrd="12" destOrd="0" presId="urn:microsoft.com/office/officeart/2008/layout/VerticalCurvedList"/>
    <dgm:cxn modelId="{2DB6ABFE-0982-4733-94EE-97BA2EECE1E7}" type="presParOf" srcId="{CE7681F3-CCAF-4B12-B45F-2789B7B5619D}" destId="{B7AE9ACB-27DD-4BEC-8721-FFD8362C419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F41F8-65B7-4E74-ADCF-A4359F1984E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963BD1EE-1F8F-4EEA-B39B-1F9BCCDD9FDC}">
      <dgm:prSet custT="1"/>
      <dgm:spPr/>
      <dgm:t>
        <a:bodyPr/>
        <a:lstStyle/>
        <a:p>
          <a:r>
            <a:rPr lang="fr-FR" sz="1800" dirty="0"/>
            <a:t>Les agents non titulaires affectés sur des emplois non permanents lorsqu’ils ne remplissent pas les 2 conditions cumulatives obligatoires (présence dans l’effectif au 31/12/N-1 et rémunération pendant 6 mois minimum au cours de l’année N-1).</a:t>
          </a:r>
        </a:p>
      </dgm:t>
    </dgm:pt>
    <dgm:pt modelId="{5FD68252-F6DE-4113-BC26-166741B8BFE5}" type="parTrans" cxnId="{EFF63055-D962-466F-B251-D8F4F8FEC0C4}">
      <dgm:prSet/>
      <dgm:spPr/>
      <dgm:t>
        <a:bodyPr/>
        <a:lstStyle/>
        <a:p>
          <a:endParaRPr lang="fr-FR"/>
        </a:p>
      </dgm:t>
    </dgm:pt>
    <dgm:pt modelId="{207060DC-3FE5-4F2B-8796-F01B286A1D41}" type="sibTrans" cxnId="{EFF63055-D962-466F-B251-D8F4F8FEC0C4}">
      <dgm:prSet/>
      <dgm:spPr/>
      <dgm:t>
        <a:bodyPr/>
        <a:lstStyle/>
        <a:p>
          <a:endParaRPr lang="fr-FR"/>
        </a:p>
      </dgm:t>
    </dgm:pt>
    <dgm:pt modelId="{D530CA48-78D2-4909-A384-E960F68AA99E}">
      <dgm:prSet custT="1"/>
      <dgm:spPr/>
      <dgm:t>
        <a:bodyPr/>
        <a:lstStyle/>
        <a:p>
          <a:r>
            <a:rPr lang="fr-FR" sz="1800" dirty="0"/>
            <a:t>Le personnel médical</a:t>
          </a:r>
          <a:r>
            <a:rPr lang="fr-FR" sz="1800" b="1" u="sng" dirty="0"/>
            <a:t> uniquement </a:t>
          </a:r>
          <a:r>
            <a:rPr lang="fr-FR" sz="1800" dirty="0"/>
            <a:t>pour les établissements publics de santé, les établissements publics sociaux et médico-sociaux</a:t>
          </a:r>
          <a:r>
            <a:rPr lang="fr-FR" sz="1600" dirty="0"/>
            <a:t>. </a:t>
          </a:r>
        </a:p>
      </dgm:t>
    </dgm:pt>
    <dgm:pt modelId="{ED00032F-2EAA-4609-B13A-6AF9B54B0B42}" type="parTrans" cxnId="{37E99FE6-71EF-4CD6-92B1-BAE4F1478071}">
      <dgm:prSet/>
      <dgm:spPr/>
      <dgm:t>
        <a:bodyPr/>
        <a:lstStyle/>
        <a:p>
          <a:endParaRPr lang="fr-FR"/>
        </a:p>
      </dgm:t>
    </dgm:pt>
    <dgm:pt modelId="{561312E6-8EEC-408C-B4FE-5E63DE6631EA}" type="sibTrans" cxnId="{37E99FE6-71EF-4CD6-92B1-BAE4F1478071}">
      <dgm:prSet/>
      <dgm:spPr/>
      <dgm:t>
        <a:bodyPr/>
        <a:lstStyle/>
        <a:p>
          <a:endParaRPr lang="fr-FR"/>
        </a:p>
      </dgm:t>
    </dgm:pt>
    <dgm:pt modelId="{73A4E31C-B8DB-46A2-9821-30E58584FE4E}">
      <dgm:prSet custT="1"/>
      <dgm:spPr/>
      <dgm:t>
        <a:bodyPr/>
        <a:lstStyle/>
        <a:p>
          <a:r>
            <a:rPr lang="fr-FR" sz="1800" dirty="0"/>
            <a:t>Pour les centres de gestion de la fonction publique territoriale, ne sont pris en compte que les agents permanents. </a:t>
          </a:r>
          <a:r>
            <a:rPr lang="fr-FR" sz="1200" i="1" dirty="0">
              <a:effectLst/>
              <a:latin typeface="Calibri Light" panose="020F0302020204030204" pitchFamily="34" charset="0"/>
              <a:ea typeface="Calisto MT" panose="02040603050505030304" pitchFamily="18" charset="0"/>
            </a:rPr>
            <a:t>Leurs agents non permanents sont décomptés dans les effectifs de la collectivité ou de l'établissement qui les accueille dans les conditions prévues à l'article L. 323-4-1, excepté lorsqu'ils remplacent des agents permanents momentanément indisponibles.</a:t>
          </a:r>
          <a:endParaRPr lang="fr-FR" sz="1800" dirty="0"/>
        </a:p>
      </dgm:t>
    </dgm:pt>
    <dgm:pt modelId="{AD6A9FDF-3D9A-4E71-8727-09CFAAA7C86B}" type="parTrans" cxnId="{EBE38D0A-F391-4A2E-82D9-C27F225A04AB}">
      <dgm:prSet/>
      <dgm:spPr/>
      <dgm:t>
        <a:bodyPr/>
        <a:lstStyle/>
        <a:p>
          <a:endParaRPr lang="fr-FR"/>
        </a:p>
      </dgm:t>
    </dgm:pt>
    <dgm:pt modelId="{E7792836-1FE9-4B49-AA57-58FB78958F8D}" type="sibTrans" cxnId="{EBE38D0A-F391-4A2E-82D9-C27F225A04AB}">
      <dgm:prSet/>
      <dgm:spPr/>
      <dgm:t>
        <a:bodyPr/>
        <a:lstStyle/>
        <a:p>
          <a:endParaRPr lang="fr-FR"/>
        </a:p>
      </dgm:t>
    </dgm:pt>
    <dgm:pt modelId="{7EC1A83F-C0FD-4D17-A17A-471D6C5357B8}" type="pres">
      <dgm:prSet presAssocID="{4F2F41F8-65B7-4E74-ADCF-A4359F1984EE}" presName="Name0" presStyleCnt="0">
        <dgm:presLayoutVars>
          <dgm:chMax val="7"/>
          <dgm:chPref val="7"/>
          <dgm:dir/>
        </dgm:presLayoutVars>
      </dgm:prSet>
      <dgm:spPr/>
    </dgm:pt>
    <dgm:pt modelId="{2AE1E868-CBB0-4B2A-AEF2-EDE205F24763}" type="pres">
      <dgm:prSet presAssocID="{4F2F41F8-65B7-4E74-ADCF-A4359F1984EE}" presName="Name1" presStyleCnt="0"/>
      <dgm:spPr/>
    </dgm:pt>
    <dgm:pt modelId="{90D6D3FB-8C26-43FE-9851-C1E2EFEB2167}" type="pres">
      <dgm:prSet presAssocID="{4F2F41F8-65B7-4E74-ADCF-A4359F1984EE}" presName="cycle" presStyleCnt="0"/>
      <dgm:spPr/>
    </dgm:pt>
    <dgm:pt modelId="{74CB2F47-8583-41A4-91E7-CC16FBB25210}" type="pres">
      <dgm:prSet presAssocID="{4F2F41F8-65B7-4E74-ADCF-A4359F1984EE}" presName="srcNode" presStyleLbl="node1" presStyleIdx="0" presStyleCnt="3"/>
      <dgm:spPr/>
    </dgm:pt>
    <dgm:pt modelId="{822AB74D-6A94-4554-95AA-098EFCA25D38}" type="pres">
      <dgm:prSet presAssocID="{4F2F41F8-65B7-4E74-ADCF-A4359F1984EE}" presName="conn" presStyleLbl="parChTrans1D2" presStyleIdx="0" presStyleCnt="1"/>
      <dgm:spPr/>
    </dgm:pt>
    <dgm:pt modelId="{947A743B-CF74-4A8B-8CB0-7B3646C68E08}" type="pres">
      <dgm:prSet presAssocID="{4F2F41F8-65B7-4E74-ADCF-A4359F1984EE}" presName="extraNode" presStyleLbl="node1" presStyleIdx="0" presStyleCnt="3"/>
      <dgm:spPr/>
    </dgm:pt>
    <dgm:pt modelId="{F51622CD-A527-4953-8584-387F573369F4}" type="pres">
      <dgm:prSet presAssocID="{4F2F41F8-65B7-4E74-ADCF-A4359F1984EE}" presName="dstNode" presStyleLbl="node1" presStyleIdx="0" presStyleCnt="3"/>
      <dgm:spPr/>
    </dgm:pt>
    <dgm:pt modelId="{CF944F47-4055-4F19-815A-53C4A4069F62}" type="pres">
      <dgm:prSet presAssocID="{963BD1EE-1F8F-4EEA-B39B-1F9BCCDD9FDC}" presName="text_1" presStyleLbl="node1" presStyleIdx="0" presStyleCnt="3" custScaleY="148922">
        <dgm:presLayoutVars>
          <dgm:bulletEnabled val="1"/>
        </dgm:presLayoutVars>
      </dgm:prSet>
      <dgm:spPr/>
    </dgm:pt>
    <dgm:pt modelId="{EFA9C41C-1E81-4B75-A421-F109D59C8780}" type="pres">
      <dgm:prSet presAssocID="{963BD1EE-1F8F-4EEA-B39B-1F9BCCDD9FDC}" presName="accent_1" presStyleCnt="0"/>
      <dgm:spPr/>
    </dgm:pt>
    <dgm:pt modelId="{333B8BE7-AB7F-46F2-9AAE-88BCD5AA1ACD}" type="pres">
      <dgm:prSet presAssocID="{963BD1EE-1F8F-4EEA-B39B-1F9BCCDD9FDC}" presName="accentRepeatNode" presStyleLbl="solidFgAcc1" presStyleIdx="0" presStyleCnt="3"/>
      <dgm:spPr/>
    </dgm:pt>
    <dgm:pt modelId="{A65ACCBD-F066-446E-B5A4-21B54F11C2FC}" type="pres">
      <dgm:prSet presAssocID="{D530CA48-78D2-4909-A384-E960F68AA99E}" presName="text_2" presStyleLbl="node1" presStyleIdx="1" presStyleCnt="3" custScaleY="86965">
        <dgm:presLayoutVars>
          <dgm:bulletEnabled val="1"/>
        </dgm:presLayoutVars>
      </dgm:prSet>
      <dgm:spPr/>
    </dgm:pt>
    <dgm:pt modelId="{7DA95E98-EB2A-46A9-BD96-EF5C51F5933D}" type="pres">
      <dgm:prSet presAssocID="{D530CA48-78D2-4909-A384-E960F68AA99E}" presName="accent_2" presStyleCnt="0"/>
      <dgm:spPr/>
    </dgm:pt>
    <dgm:pt modelId="{ADDD21EB-9A43-4535-B1D2-BA1F35170283}" type="pres">
      <dgm:prSet presAssocID="{D530CA48-78D2-4909-A384-E960F68AA99E}" presName="accentRepeatNode" presStyleLbl="solidFgAcc1" presStyleIdx="1" presStyleCnt="3"/>
      <dgm:spPr/>
    </dgm:pt>
    <dgm:pt modelId="{8931AC08-2AD4-4548-A412-16FAF390DA31}" type="pres">
      <dgm:prSet presAssocID="{73A4E31C-B8DB-46A2-9821-30E58584FE4E}" presName="text_3" presStyleLbl="node1" presStyleIdx="2" presStyleCnt="3" custScaleY="141804">
        <dgm:presLayoutVars>
          <dgm:bulletEnabled val="1"/>
        </dgm:presLayoutVars>
      </dgm:prSet>
      <dgm:spPr/>
    </dgm:pt>
    <dgm:pt modelId="{22A49FAE-0773-4827-A578-D79080A14307}" type="pres">
      <dgm:prSet presAssocID="{73A4E31C-B8DB-46A2-9821-30E58584FE4E}" presName="accent_3" presStyleCnt="0"/>
      <dgm:spPr/>
    </dgm:pt>
    <dgm:pt modelId="{BA8BDC92-436C-4DDC-851F-853DD59C34BC}" type="pres">
      <dgm:prSet presAssocID="{73A4E31C-B8DB-46A2-9821-30E58584FE4E}" presName="accentRepeatNode" presStyleLbl="solidFgAcc1" presStyleIdx="2" presStyleCnt="3"/>
      <dgm:spPr/>
    </dgm:pt>
  </dgm:ptLst>
  <dgm:cxnLst>
    <dgm:cxn modelId="{EBE38D0A-F391-4A2E-82D9-C27F225A04AB}" srcId="{4F2F41F8-65B7-4E74-ADCF-A4359F1984EE}" destId="{73A4E31C-B8DB-46A2-9821-30E58584FE4E}" srcOrd="2" destOrd="0" parTransId="{AD6A9FDF-3D9A-4E71-8727-09CFAAA7C86B}" sibTransId="{E7792836-1FE9-4B49-AA57-58FB78958F8D}"/>
    <dgm:cxn modelId="{786BA024-FDB3-4217-A47E-4C646E64455F}" type="presOf" srcId="{207060DC-3FE5-4F2B-8796-F01B286A1D41}" destId="{822AB74D-6A94-4554-95AA-098EFCA25D38}" srcOrd="0" destOrd="0" presId="urn:microsoft.com/office/officeart/2008/layout/VerticalCurvedList"/>
    <dgm:cxn modelId="{C3DDBE47-FC98-44B6-8F43-0BE1B6A2F838}" type="presOf" srcId="{73A4E31C-B8DB-46A2-9821-30E58584FE4E}" destId="{8931AC08-2AD4-4548-A412-16FAF390DA31}" srcOrd="0" destOrd="0" presId="urn:microsoft.com/office/officeart/2008/layout/VerticalCurvedList"/>
    <dgm:cxn modelId="{EFF63055-D962-466F-B251-D8F4F8FEC0C4}" srcId="{4F2F41F8-65B7-4E74-ADCF-A4359F1984EE}" destId="{963BD1EE-1F8F-4EEA-B39B-1F9BCCDD9FDC}" srcOrd="0" destOrd="0" parTransId="{5FD68252-F6DE-4113-BC26-166741B8BFE5}" sibTransId="{207060DC-3FE5-4F2B-8796-F01B286A1D41}"/>
    <dgm:cxn modelId="{62A96B75-4A54-4216-9A34-A39C683AD317}" type="presOf" srcId="{D530CA48-78D2-4909-A384-E960F68AA99E}" destId="{A65ACCBD-F066-446E-B5A4-21B54F11C2FC}" srcOrd="0" destOrd="0" presId="urn:microsoft.com/office/officeart/2008/layout/VerticalCurvedList"/>
    <dgm:cxn modelId="{E4518FAB-E1DB-4A19-A82C-5014F7276E6D}" type="presOf" srcId="{4F2F41F8-65B7-4E74-ADCF-A4359F1984EE}" destId="{7EC1A83F-C0FD-4D17-A17A-471D6C5357B8}" srcOrd="0" destOrd="0" presId="urn:microsoft.com/office/officeart/2008/layout/VerticalCurvedList"/>
    <dgm:cxn modelId="{7217A3AD-F43D-4958-A210-8AC8F23DAA4E}" type="presOf" srcId="{963BD1EE-1F8F-4EEA-B39B-1F9BCCDD9FDC}" destId="{CF944F47-4055-4F19-815A-53C4A4069F62}" srcOrd="0" destOrd="0" presId="urn:microsoft.com/office/officeart/2008/layout/VerticalCurvedList"/>
    <dgm:cxn modelId="{37E99FE6-71EF-4CD6-92B1-BAE4F1478071}" srcId="{4F2F41F8-65B7-4E74-ADCF-A4359F1984EE}" destId="{D530CA48-78D2-4909-A384-E960F68AA99E}" srcOrd="1" destOrd="0" parTransId="{ED00032F-2EAA-4609-B13A-6AF9B54B0B42}" sibTransId="{561312E6-8EEC-408C-B4FE-5E63DE6631EA}"/>
    <dgm:cxn modelId="{94513944-299A-4C2D-9CCC-8393580FAB22}" type="presParOf" srcId="{7EC1A83F-C0FD-4D17-A17A-471D6C5357B8}" destId="{2AE1E868-CBB0-4B2A-AEF2-EDE205F24763}" srcOrd="0" destOrd="0" presId="urn:microsoft.com/office/officeart/2008/layout/VerticalCurvedList"/>
    <dgm:cxn modelId="{CBDA56B1-73FA-4C61-A69D-6B4F15F1EC58}" type="presParOf" srcId="{2AE1E868-CBB0-4B2A-AEF2-EDE205F24763}" destId="{90D6D3FB-8C26-43FE-9851-C1E2EFEB2167}" srcOrd="0" destOrd="0" presId="urn:microsoft.com/office/officeart/2008/layout/VerticalCurvedList"/>
    <dgm:cxn modelId="{68BE34EA-2417-493F-9235-BFFFAE61ED11}" type="presParOf" srcId="{90D6D3FB-8C26-43FE-9851-C1E2EFEB2167}" destId="{74CB2F47-8583-41A4-91E7-CC16FBB25210}" srcOrd="0" destOrd="0" presId="urn:microsoft.com/office/officeart/2008/layout/VerticalCurvedList"/>
    <dgm:cxn modelId="{B5B36A98-CD03-457E-B0B5-2B6A2AF53547}" type="presParOf" srcId="{90D6D3FB-8C26-43FE-9851-C1E2EFEB2167}" destId="{822AB74D-6A94-4554-95AA-098EFCA25D38}" srcOrd="1" destOrd="0" presId="urn:microsoft.com/office/officeart/2008/layout/VerticalCurvedList"/>
    <dgm:cxn modelId="{E4326C32-BF9D-4821-8897-3871A3CC7AE9}" type="presParOf" srcId="{90D6D3FB-8C26-43FE-9851-C1E2EFEB2167}" destId="{947A743B-CF74-4A8B-8CB0-7B3646C68E08}" srcOrd="2" destOrd="0" presId="urn:microsoft.com/office/officeart/2008/layout/VerticalCurvedList"/>
    <dgm:cxn modelId="{69957B94-8261-46D4-A694-156BB86E58E3}" type="presParOf" srcId="{90D6D3FB-8C26-43FE-9851-C1E2EFEB2167}" destId="{F51622CD-A527-4953-8584-387F573369F4}" srcOrd="3" destOrd="0" presId="urn:microsoft.com/office/officeart/2008/layout/VerticalCurvedList"/>
    <dgm:cxn modelId="{ABA2873F-6E52-4E05-91B7-57461C258E57}" type="presParOf" srcId="{2AE1E868-CBB0-4B2A-AEF2-EDE205F24763}" destId="{CF944F47-4055-4F19-815A-53C4A4069F62}" srcOrd="1" destOrd="0" presId="urn:microsoft.com/office/officeart/2008/layout/VerticalCurvedList"/>
    <dgm:cxn modelId="{6979DB39-4685-43EB-AD01-A998F36B0FDA}" type="presParOf" srcId="{2AE1E868-CBB0-4B2A-AEF2-EDE205F24763}" destId="{EFA9C41C-1E81-4B75-A421-F109D59C8780}" srcOrd="2" destOrd="0" presId="urn:microsoft.com/office/officeart/2008/layout/VerticalCurvedList"/>
    <dgm:cxn modelId="{135431B2-EE4B-4F86-9822-10B14389AC5C}" type="presParOf" srcId="{EFA9C41C-1E81-4B75-A421-F109D59C8780}" destId="{333B8BE7-AB7F-46F2-9AAE-88BCD5AA1ACD}" srcOrd="0" destOrd="0" presId="urn:microsoft.com/office/officeart/2008/layout/VerticalCurvedList"/>
    <dgm:cxn modelId="{5DF04646-845A-4036-927A-F23B2AF35226}" type="presParOf" srcId="{2AE1E868-CBB0-4B2A-AEF2-EDE205F24763}" destId="{A65ACCBD-F066-446E-B5A4-21B54F11C2FC}" srcOrd="3" destOrd="0" presId="urn:microsoft.com/office/officeart/2008/layout/VerticalCurvedList"/>
    <dgm:cxn modelId="{C7415972-EBE5-45E7-B725-B5E1F07BFAEC}" type="presParOf" srcId="{2AE1E868-CBB0-4B2A-AEF2-EDE205F24763}" destId="{7DA95E98-EB2A-46A9-BD96-EF5C51F5933D}" srcOrd="4" destOrd="0" presId="urn:microsoft.com/office/officeart/2008/layout/VerticalCurvedList"/>
    <dgm:cxn modelId="{E15F50FF-F973-489B-ACC2-48BF69D3A263}" type="presParOf" srcId="{7DA95E98-EB2A-46A9-BD96-EF5C51F5933D}" destId="{ADDD21EB-9A43-4535-B1D2-BA1F35170283}" srcOrd="0" destOrd="0" presId="urn:microsoft.com/office/officeart/2008/layout/VerticalCurvedList"/>
    <dgm:cxn modelId="{E0136F1A-A9BC-47C6-BABC-FA4B73BE8D66}" type="presParOf" srcId="{2AE1E868-CBB0-4B2A-AEF2-EDE205F24763}" destId="{8931AC08-2AD4-4548-A412-16FAF390DA31}" srcOrd="5" destOrd="0" presId="urn:microsoft.com/office/officeart/2008/layout/VerticalCurvedList"/>
    <dgm:cxn modelId="{50F19EB3-DF10-4398-B920-3672B0506CC2}" type="presParOf" srcId="{2AE1E868-CBB0-4B2A-AEF2-EDE205F24763}" destId="{22A49FAE-0773-4827-A578-D79080A14307}" srcOrd="6" destOrd="0" presId="urn:microsoft.com/office/officeart/2008/layout/VerticalCurvedList"/>
    <dgm:cxn modelId="{14C6CE69-1A9B-4591-91C9-08653F1D1044}" type="presParOf" srcId="{22A49FAE-0773-4827-A578-D79080A14307}" destId="{BA8BDC92-436C-4DDC-851F-853DD59C34B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A5184-DCD6-4974-8374-B28EAFBB6220}">
      <dsp:nvSpPr>
        <dsp:cNvPr id="0" name=""/>
        <dsp:cNvSpPr/>
      </dsp:nvSpPr>
      <dsp:spPr>
        <a:xfrm>
          <a:off x="448543" y="0"/>
          <a:ext cx="5083491" cy="37878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F9DF0-E941-42ED-97EB-48019FCBAEA9}">
      <dsp:nvSpPr>
        <dsp:cNvPr id="0" name=""/>
        <dsp:cNvSpPr/>
      </dsp:nvSpPr>
      <dsp:spPr>
        <a:xfrm>
          <a:off x="0" y="1136341"/>
          <a:ext cx="5980577" cy="15151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L’effectif en équivalent temps plein (ETP) et l’effectif total rémunéré (ETR) sont calculés à partir des agents présents au </a:t>
          </a:r>
        </a:p>
        <a:p>
          <a:pPr marL="0" lvl="0" indent="0" algn="ctr" defTabSz="889000">
            <a:lnSpc>
              <a:spcPct val="90000"/>
            </a:lnSpc>
            <a:spcBef>
              <a:spcPct val="0"/>
            </a:spcBef>
            <a:spcAft>
              <a:spcPct val="35000"/>
            </a:spcAft>
            <a:buNone/>
          </a:pPr>
          <a:r>
            <a:rPr lang="fr-FR" sz="2400" b="1" u="sng" kern="1200" dirty="0"/>
            <a:t>31 décembre de l'année N-1 </a:t>
          </a:r>
          <a:endParaRPr lang="fr-FR" sz="2400" kern="1200" dirty="0"/>
        </a:p>
      </dsp:txBody>
      <dsp:txXfrm>
        <a:off x="73962" y="1210303"/>
        <a:ext cx="5832653" cy="1367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EDA2E-5B80-4555-B2D0-C72B44A6E0AF}">
      <dsp:nvSpPr>
        <dsp:cNvPr id="0" name=""/>
        <dsp:cNvSpPr/>
      </dsp:nvSpPr>
      <dsp:spPr>
        <a:xfrm>
          <a:off x="0" y="145542"/>
          <a:ext cx="6971178" cy="3369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fr-FR" sz="2400" kern="1200" dirty="0"/>
            <a:t>Le calcul de l’effectif se base sur la définition de l’INSEE qui précise que l’effectif en équivalent temps plein (ETP) est égal au "nombre total d’heures travaillées divisé par la moyenne annuelle des heures travaillées dans des emplois à plein temps sur le territoire économique". </a:t>
          </a:r>
        </a:p>
        <a:p>
          <a:pPr marL="0" lvl="0" indent="0" algn="just" defTabSz="1066800">
            <a:lnSpc>
              <a:spcPct val="90000"/>
            </a:lnSpc>
            <a:spcBef>
              <a:spcPct val="0"/>
            </a:spcBef>
            <a:spcAft>
              <a:spcPct val="35000"/>
            </a:spcAft>
            <a:buNone/>
          </a:pPr>
          <a:r>
            <a:rPr lang="fr-FR" sz="2400" kern="1200" dirty="0"/>
            <a:t>La durée hebdomadaire de travail est de 35 h sauf si un décret fixe une durée différente pour un emploi.</a:t>
          </a:r>
        </a:p>
      </dsp:txBody>
      <dsp:txXfrm>
        <a:off x="164490" y="310032"/>
        <a:ext cx="6642198" cy="3040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66E8F-34B2-4650-9146-B932643CCA54}">
      <dsp:nvSpPr>
        <dsp:cNvPr id="0" name=""/>
        <dsp:cNvSpPr/>
      </dsp:nvSpPr>
      <dsp:spPr>
        <a:xfrm>
          <a:off x="420417" y="0"/>
          <a:ext cx="4357654" cy="4357654"/>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82F5E5-7F6A-4ACD-BA40-5F81C5BC8C08}">
      <dsp:nvSpPr>
        <dsp:cNvPr id="0" name=""/>
        <dsp:cNvSpPr/>
      </dsp:nvSpPr>
      <dsp:spPr>
        <a:xfrm>
          <a:off x="1100440" y="436700"/>
          <a:ext cx="5830083" cy="1070509"/>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Vous employez au moins 20 agents en ETP, vous êtes soumis à l'obligation d'emploi instaurée en faveur des personnes handicapées et assimilées. </a:t>
          </a:r>
        </a:p>
      </dsp:txBody>
      <dsp:txXfrm>
        <a:off x="1152698" y="488958"/>
        <a:ext cx="5725567" cy="965993"/>
      </dsp:txXfrm>
    </dsp:sp>
    <dsp:sp modelId="{E8E18FF7-F1FD-436F-BA2E-FD1107AFC7BC}">
      <dsp:nvSpPr>
        <dsp:cNvPr id="0" name=""/>
        <dsp:cNvSpPr/>
      </dsp:nvSpPr>
      <dsp:spPr>
        <a:xfrm>
          <a:off x="1094067" y="1674451"/>
          <a:ext cx="5842829" cy="918479"/>
        </a:xfrm>
        <a:prstGeom prst="round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Il vous faut alors calculer et saisir votre ETR, qui est utilisé pour déterminer votre taux d'emploi des travailleurs handicapés.</a:t>
          </a:r>
        </a:p>
      </dsp:txBody>
      <dsp:txXfrm>
        <a:off x="1138903" y="1719287"/>
        <a:ext cx="5753157" cy="828807"/>
      </dsp:txXfrm>
    </dsp:sp>
    <dsp:sp modelId="{6FD0B8D0-0A85-4D25-AA0D-7F306FDD7B8C}">
      <dsp:nvSpPr>
        <dsp:cNvPr id="0" name=""/>
        <dsp:cNvSpPr/>
      </dsp:nvSpPr>
      <dsp:spPr>
        <a:xfrm>
          <a:off x="1113186" y="2760173"/>
          <a:ext cx="5804591" cy="993537"/>
        </a:xfrm>
        <a:prstGeom prst="round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Vous devez prendre en compte l’ensemble des agents que vous avez comptabilisé en ETP en comptant pour 1 unité chaque agent retenu.</a:t>
          </a:r>
        </a:p>
      </dsp:txBody>
      <dsp:txXfrm>
        <a:off x="1161686" y="2808673"/>
        <a:ext cx="5707591" cy="896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37CCC-4907-46E6-8CBC-2B8E1B8E1A76}">
      <dsp:nvSpPr>
        <dsp:cNvPr id="0" name=""/>
        <dsp:cNvSpPr/>
      </dsp:nvSpPr>
      <dsp:spPr>
        <a:xfrm>
          <a:off x="-5366838" y="-821848"/>
          <a:ext cx="6390493" cy="6390493"/>
        </a:xfrm>
        <a:prstGeom prst="blockArc">
          <a:avLst>
            <a:gd name="adj1" fmla="val 18900000"/>
            <a:gd name="adj2" fmla="val 2700000"/>
            <a:gd name="adj3" fmla="val 33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319190-CAC4-4C38-9035-A5DDC5F36E05}">
      <dsp:nvSpPr>
        <dsp:cNvPr id="0" name=""/>
        <dsp:cNvSpPr/>
      </dsp:nvSpPr>
      <dsp:spPr>
        <a:xfrm>
          <a:off x="381652" y="249966"/>
          <a:ext cx="6153289" cy="4997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élus qui ne perçoivent pas une rémunération mais une indemnité de fonction</a:t>
          </a:r>
          <a:r>
            <a:rPr lang="fr-FR" sz="1200" kern="1200" dirty="0"/>
            <a:t>.</a:t>
          </a:r>
        </a:p>
      </dsp:txBody>
      <dsp:txXfrm>
        <a:off x="381652" y="249966"/>
        <a:ext cx="6153289" cy="499742"/>
      </dsp:txXfrm>
    </dsp:sp>
    <dsp:sp modelId="{615E8AE1-B930-439A-86C0-DD71DD423562}">
      <dsp:nvSpPr>
        <dsp:cNvPr id="0" name=""/>
        <dsp:cNvSpPr/>
      </dsp:nvSpPr>
      <dsp:spPr>
        <a:xfrm>
          <a:off x="69313" y="187498"/>
          <a:ext cx="624678" cy="62467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B244FF-6012-4A2C-B872-FF055C843F5C}">
      <dsp:nvSpPr>
        <dsp:cNvPr id="0" name=""/>
        <dsp:cNvSpPr/>
      </dsp:nvSpPr>
      <dsp:spPr>
        <a:xfrm>
          <a:off x="792724" y="999485"/>
          <a:ext cx="5742216" cy="499742"/>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apprentis, les emplois aidés (CUI/CAE, PEC) car ils ne font pas partis des emplois permanents.</a:t>
          </a:r>
        </a:p>
      </dsp:txBody>
      <dsp:txXfrm>
        <a:off x="792724" y="999485"/>
        <a:ext cx="5742216" cy="499742"/>
      </dsp:txXfrm>
    </dsp:sp>
    <dsp:sp modelId="{D2A432DF-B7B1-4BE8-94F4-B7C2FEE41A74}">
      <dsp:nvSpPr>
        <dsp:cNvPr id="0" name=""/>
        <dsp:cNvSpPr/>
      </dsp:nvSpPr>
      <dsp:spPr>
        <a:xfrm>
          <a:off x="480385" y="937017"/>
          <a:ext cx="624678" cy="624678"/>
        </a:xfrm>
        <a:prstGeom prst="ellipse">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359A0190-3947-4B0E-ABBD-335BBD3F11A8}">
      <dsp:nvSpPr>
        <dsp:cNvPr id="0" name=""/>
        <dsp:cNvSpPr/>
      </dsp:nvSpPr>
      <dsp:spPr>
        <a:xfrm>
          <a:off x="980697" y="1866698"/>
          <a:ext cx="5554243" cy="264353"/>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services civiques</a:t>
          </a:r>
        </a:p>
      </dsp:txBody>
      <dsp:txXfrm>
        <a:off x="980697" y="1866698"/>
        <a:ext cx="5554243" cy="264353"/>
      </dsp:txXfrm>
    </dsp:sp>
    <dsp:sp modelId="{0822B043-8332-4CB3-B8C5-60CFBEE84536}">
      <dsp:nvSpPr>
        <dsp:cNvPr id="0" name=""/>
        <dsp:cNvSpPr/>
      </dsp:nvSpPr>
      <dsp:spPr>
        <a:xfrm>
          <a:off x="668358" y="1686536"/>
          <a:ext cx="624678" cy="624678"/>
        </a:xfrm>
        <a:prstGeom prst="ellipse">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D9BF7914-282F-4D5A-BB2E-7AA6B24DA901}">
      <dsp:nvSpPr>
        <dsp:cNvPr id="0" name=""/>
        <dsp:cNvSpPr/>
      </dsp:nvSpPr>
      <dsp:spPr>
        <a:xfrm>
          <a:off x="980697" y="2571548"/>
          <a:ext cx="5554243" cy="352743"/>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stagiaires (même s’ils perçoivent une indemnité).</a:t>
          </a:r>
        </a:p>
      </dsp:txBody>
      <dsp:txXfrm>
        <a:off x="980697" y="2571548"/>
        <a:ext cx="5554243" cy="352743"/>
      </dsp:txXfrm>
    </dsp:sp>
    <dsp:sp modelId="{9A6DD608-5EE7-4503-A7C7-4F7DB21D8311}">
      <dsp:nvSpPr>
        <dsp:cNvPr id="0" name=""/>
        <dsp:cNvSpPr/>
      </dsp:nvSpPr>
      <dsp:spPr>
        <a:xfrm>
          <a:off x="668358" y="2435581"/>
          <a:ext cx="624678" cy="624678"/>
        </a:xfrm>
        <a:prstGeom prst="ellipse">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6C84A709-5621-4B73-BAC8-68EFA386AFDB}">
      <dsp:nvSpPr>
        <dsp:cNvPr id="0" name=""/>
        <dsp:cNvSpPr/>
      </dsp:nvSpPr>
      <dsp:spPr>
        <a:xfrm>
          <a:off x="858695" y="3171367"/>
          <a:ext cx="5742216" cy="499742"/>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agents en disponibilité (pour maladie ou pour convenances personnelles) ou en congé parental.</a:t>
          </a:r>
        </a:p>
      </dsp:txBody>
      <dsp:txXfrm>
        <a:off x="858695" y="3171367"/>
        <a:ext cx="5742216" cy="499742"/>
      </dsp:txXfrm>
    </dsp:sp>
    <dsp:sp modelId="{FFA978B1-8A2A-4DD1-AB11-17E0B4205E1C}">
      <dsp:nvSpPr>
        <dsp:cNvPr id="0" name=""/>
        <dsp:cNvSpPr/>
      </dsp:nvSpPr>
      <dsp:spPr>
        <a:xfrm>
          <a:off x="480385" y="3185100"/>
          <a:ext cx="624678" cy="624678"/>
        </a:xfrm>
        <a:prstGeom prst="ellipse">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FFDE6C6F-1BB6-4342-A249-69E6453EFEAF}">
      <dsp:nvSpPr>
        <dsp:cNvPr id="0" name=""/>
        <dsp:cNvSpPr/>
      </dsp:nvSpPr>
      <dsp:spPr>
        <a:xfrm>
          <a:off x="381652" y="3851072"/>
          <a:ext cx="6153289" cy="79177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6671"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Les agents non titulaires lorsqu’ils remplacent les agents permanents momentanément indisponibles que vous continuez à rémunérer (congé de maladie, maternité, …).</a:t>
          </a:r>
        </a:p>
      </dsp:txBody>
      <dsp:txXfrm>
        <a:off x="381652" y="3851072"/>
        <a:ext cx="6153289" cy="791772"/>
      </dsp:txXfrm>
    </dsp:sp>
    <dsp:sp modelId="{B7AE9ACB-27DD-4BEC-8721-FFD8362C419E}">
      <dsp:nvSpPr>
        <dsp:cNvPr id="0" name=""/>
        <dsp:cNvSpPr/>
      </dsp:nvSpPr>
      <dsp:spPr>
        <a:xfrm>
          <a:off x="69313" y="3934619"/>
          <a:ext cx="624678" cy="624678"/>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B74D-6A94-4554-95AA-098EFCA25D38}">
      <dsp:nvSpPr>
        <dsp:cNvPr id="0" name=""/>
        <dsp:cNvSpPr/>
      </dsp:nvSpPr>
      <dsp:spPr>
        <a:xfrm>
          <a:off x="-5374590" y="-823100"/>
          <a:ext cx="6400271" cy="6400271"/>
        </a:xfrm>
        <a:prstGeom prst="blockArc">
          <a:avLst>
            <a:gd name="adj1" fmla="val 18900000"/>
            <a:gd name="adj2" fmla="val 2700000"/>
            <a:gd name="adj3" fmla="val 337"/>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44F47-4055-4F19-815A-53C4A4069F62}">
      <dsp:nvSpPr>
        <dsp:cNvPr id="0" name=""/>
        <dsp:cNvSpPr/>
      </dsp:nvSpPr>
      <dsp:spPr>
        <a:xfrm>
          <a:off x="659865" y="242828"/>
          <a:ext cx="6244119" cy="1415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709" tIns="45720" rIns="45720" bIns="45720" numCol="1" spcCol="1270" anchor="ctr" anchorCtr="0">
          <a:noAutofit/>
        </a:bodyPr>
        <a:lstStyle/>
        <a:p>
          <a:pPr marL="0" lvl="0" indent="0" algn="l" defTabSz="800100">
            <a:lnSpc>
              <a:spcPct val="90000"/>
            </a:lnSpc>
            <a:spcBef>
              <a:spcPct val="0"/>
            </a:spcBef>
            <a:spcAft>
              <a:spcPct val="35000"/>
            </a:spcAft>
            <a:buNone/>
          </a:pPr>
          <a:r>
            <a:rPr lang="fr-FR" sz="1800" kern="1200" dirty="0"/>
            <a:t>Les agents non titulaires affectés sur des emplois non permanents lorsqu’ils ne remplissent pas les 2 conditions cumulatives obligatoires (présence dans l’effectif au 31/12/N-1 et rémunération pendant 6 mois minimum au cours de l’année N-1).</a:t>
          </a:r>
        </a:p>
      </dsp:txBody>
      <dsp:txXfrm>
        <a:off x="659865" y="242828"/>
        <a:ext cx="6244119" cy="1415971"/>
      </dsp:txXfrm>
    </dsp:sp>
    <dsp:sp modelId="{333B8BE7-AB7F-46F2-9AAE-88BCD5AA1ACD}">
      <dsp:nvSpPr>
        <dsp:cNvPr id="0" name=""/>
        <dsp:cNvSpPr/>
      </dsp:nvSpPr>
      <dsp:spPr>
        <a:xfrm>
          <a:off x="65606" y="356555"/>
          <a:ext cx="1188517" cy="118851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ACCBD-F066-446E-B5A4-21B54F11C2FC}">
      <dsp:nvSpPr>
        <dsp:cNvPr id="0" name=""/>
        <dsp:cNvSpPr/>
      </dsp:nvSpPr>
      <dsp:spPr>
        <a:xfrm>
          <a:off x="1005486" y="1963597"/>
          <a:ext cx="5898498" cy="826875"/>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709" tIns="45720" rIns="45720" bIns="45720" numCol="1" spcCol="1270" anchor="ctr" anchorCtr="0">
          <a:noAutofit/>
        </a:bodyPr>
        <a:lstStyle/>
        <a:p>
          <a:pPr marL="0" lvl="0" indent="0" algn="l" defTabSz="800100">
            <a:lnSpc>
              <a:spcPct val="90000"/>
            </a:lnSpc>
            <a:spcBef>
              <a:spcPct val="0"/>
            </a:spcBef>
            <a:spcAft>
              <a:spcPct val="35000"/>
            </a:spcAft>
            <a:buNone/>
          </a:pPr>
          <a:r>
            <a:rPr lang="fr-FR" sz="1800" kern="1200" dirty="0"/>
            <a:t>Le personnel médical</a:t>
          </a:r>
          <a:r>
            <a:rPr lang="fr-FR" sz="1800" b="1" u="sng" kern="1200" dirty="0"/>
            <a:t> uniquement </a:t>
          </a:r>
          <a:r>
            <a:rPr lang="fr-FR" sz="1800" kern="1200" dirty="0"/>
            <a:t>pour les établissements publics de santé, les établissements publics sociaux et médico-sociaux</a:t>
          </a:r>
          <a:r>
            <a:rPr lang="fr-FR" sz="1600" kern="1200" dirty="0"/>
            <a:t>. </a:t>
          </a:r>
        </a:p>
      </dsp:txBody>
      <dsp:txXfrm>
        <a:off x="1005486" y="1963597"/>
        <a:ext cx="5898498" cy="826875"/>
      </dsp:txXfrm>
    </dsp:sp>
    <dsp:sp modelId="{ADDD21EB-9A43-4535-B1D2-BA1F35170283}">
      <dsp:nvSpPr>
        <dsp:cNvPr id="0" name=""/>
        <dsp:cNvSpPr/>
      </dsp:nvSpPr>
      <dsp:spPr>
        <a:xfrm>
          <a:off x="411227" y="1782776"/>
          <a:ext cx="1188517" cy="1188517"/>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8931AC08-2AD4-4548-A412-16FAF390DA31}">
      <dsp:nvSpPr>
        <dsp:cNvPr id="0" name=""/>
        <dsp:cNvSpPr/>
      </dsp:nvSpPr>
      <dsp:spPr>
        <a:xfrm>
          <a:off x="659865" y="3129110"/>
          <a:ext cx="6244119" cy="134829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709" tIns="45720" rIns="45720" bIns="45720" numCol="1" spcCol="1270" anchor="ctr" anchorCtr="0">
          <a:noAutofit/>
        </a:bodyPr>
        <a:lstStyle/>
        <a:p>
          <a:pPr marL="0" lvl="0" indent="0" algn="l" defTabSz="800100">
            <a:lnSpc>
              <a:spcPct val="90000"/>
            </a:lnSpc>
            <a:spcBef>
              <a:spcPct val="0"/>
            </a:spcBef>
            <a:spcAft>
              <a:spcPct val="35000"/>
            </a:spcAft>
            <a:buNone/>
          </a:pPr>
          <a:r>
            <a:rPr lang="fr-FR" sz="1800" kern="1200" dirty="0"/>
            <a:t>Pour les centres de gestion de la fonction publique territoriale, ne sont pris en compte que les agents permanents. </a:t>
          </a:r>
          <a:r>
            <a:rPr lang="fr-FR" sz="1200" i="1" kern="1200" dirty="0">
              <a:effectLst/>
              <a:latin typeface="Calibri Light" panose="020F0302020204030204" pitchFamily="34" charset="0"/>
              <a:ea typeface="Calisto MT" panose="02040603050505030304" pitchFamily="18" charset="0"/>
            </a:rPr>
            <a:t>Leurs agents non permanents sont décomptés dans les effectifs de la collectivité ou de l'établissement qui les accueille dans les conditions prévues à l'article L. 323-4-1, excepté lorsqu'ils remplacent des agents permanents momentanément indisponibles.</a:t>
          </a:r>
          <a:endParaRPr lang="fr-FR" sz="1800" kern="1200" dirty="0"/>
        </a:p>
      </dsp:txBody>
      <dsp:txXfrm>
        <a:off x="659865" y="3129110"/>
        <a:ext cx="6244119" cy="1348292"/>
      </dsp:txXfrm>
    </dsp:sp>
    <dsp:sp modelId="{BA8BDC92-436C-4DDC-851F-853DD59C34BC}">
      <dsp:nvSpPr>
        <dsp:cNvPr id="0" name=""/>
        <dsp:cNvSpPr/>
      </dsp:nvSpPr>
      <dsp:spPr>
        <a:xfrm>
          <a:off x="65606" y="3208997"/>
          <a:ext cx="1188517" cy="1188517"/>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F98D262-A7D8-BC4E-9915-0AF2C49FF490}" type="datetime1">
              <a:rPr lang="fr-FR" smtClean="0"/>
              <a:t>08/01/2024</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E023CCF-1EFE-9540-A374-60BEF7C7F11F}" type="slidenum">
              <a:rPr lang="fr-FR" smtClean="0"/>
              <a:t>‹N°›</a:t>
            </a:fld>
            <a:endParaRPr lang="fr-FR"/>
          </a:p>
        </p:txBody>
      </p:sp>
    </p:spTree>
    <p:extLst>
      <p:ext uri="{BB962C8B-B14F-4D97-AF65-F5344CB8AC3E}">
        <p14:creationId xmlns:p14="http://schemas.microsoft.com/office/powerpoint/2010/main" val="137706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EC0A207-57D1-EA4C-806E-5709547D46DE}" type="datetime1">
              <a:rPr lang="fr-FR" smtClean="0"/>
              <a:t>08/01/2024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4D8A1F0-633B-DE49-A393-794EECAA69FA}" type="slidenum">
              <a:rPr lang="fr-FR" smtClean="0"/>
              <a:t>‹N°›</a:t>
            </a:fld>
            <a:endParaRPr lang="fr-FR"/>
          </a:p>
        </p:txBody>
      </p:sp>
    </p:spTree>
    <p:extLst>
      <p:ext uri="{BB962C8B-B14F-4D97-AF65-F5344CB8AC3E}">
        <p14:creationId xmlns:p14="http://schemas.microsoft.com/office/powerpoint/2010/main" val="4084935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1</a:t>
            </a:fld>
            <a:endParaRPr lang="fr-FR"/>
          </a:p>
        </p:txBody>
      </p:sp>
    </p:spTree>
    <p:extLst>
      <p:ext uri="{BB962C8B-B14F-4D97-AF65-F5344CB8AC3E}">
        <p14:creationId xmlns:p14="http://schemas.microsoft.com/office/powerpoint/2010/main" val="179123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10</a:t>
            </a:fld>
            <a:endParaRPr lang="fr-FR"/>
          </a:p>
        </p:txBody>
      </p:sp>
    </p:spTree>
    <p:extLst>
      <p:ext uri="{BB962C8B-B14F-4D97-AF65-F5344CB8AC3E}">
        <p14:creationId xmlns:p14="http://schemas.microsoft.com/office/powerpoint/2010/main" val="332328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11</a:t>
            </a:fld>
            <a:endParaRPr lang="fr-FR"/>
          </a:p>
        </p:txBody>
      </p:sp>
    </p:spTree>
    <p:extLst>
      <p:ext uri="{BB962C8B-B14F-4D97-AF65-F5344CB8AC3E}">
        <p14:creationId xmlns:p14="http://schemas.microsoft.com/office/powerpoint/2010/main" val="286284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solidFill>
                  <a:prstClr val="black"/>
                </a:solidFill>
              </a:rPr>
              <a:t>A titre liminaire, il convient d’entendre par Année N, l’année civile au cours de laquelle vous effectuez la déclaration (exemple 2021) et par l’année N-1, l’année civile sur laquelle porte la déclaration (ex : 2020).</a:t>
            </a:r>
          </a:p>
          <a:p>
            <a:pPr lvl="0"/>
            <a:endParaRPr lang="fr-FR" dirty="0">
              <a:solidFill>
                <a:prstClr val="black"/>
              </a:solidFill>
            </a:endParaRPr>
          </a:p>
          <a:p>
            <a:pPr lvl="0"/>
            <a:r>
              <a:rPr lang="fr-FR" dirty="0">
                <a:solidFill>
                  <a:prstClr val="black"/>
                </a:solidFill>
              </a:rPr>
              <a:t>Vous devez recenser votre effectif en ETP, c’est-à-dire en équivalent temps plein et en ETR, c’est-à-dire l’effectif total rémunéré au 31 décembre N-1. Pour la campagne de déclaration 2021 au titre de l’année 2020, vous devez comptabiliser votre ETP et votre ETR au 31 décembre 2020.</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2</a:t>
            </a:fld>
            <a:endParaRPr lang="fr-FR"/>
          </a:p>
        </p:txBody>
      </p:sp>
    </p:spTree>
    <p:extLst>
      <p:ext uri="{BB962C8B-B14F-4D97-AF65-F5344CB8AC3E}">
        <p14:creationId xmlns:p14="http://schemas.microsoft.com/office/powerpoint/2010/main" val="191388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3</a:t>
            </a:fld>
            <a:endParaRPr lang="fr-FR"/>
          </a:p>
        </p:txBody>
      </p:sp>
      <p:sp>
        <p:nvSpPr>
          <p:cNvPr id="5" name="Espace réservé des notes 2">
            <a:extLst>
              <a:ext uri="{FF2B5EF4-FFF2-40B4-BE49-F238E27FC236}">
                <a16:creationId xmlns:a16="http://schemas.microsoft.com/office/drawing/2014/main" id="{12906BA5-FDAC-477B-85D7-E3D0B16BB9C4}"/>
              </a:ext>
            </a:extLst>
          </p:cNvPr>
          <p:cNvSpPr txBox="1">
            <a:spLocks/>
          </p:cNvSpPr>
          <p:nvPr/>
        </p:nvSpPr>
        <p:spPr>
          <a:xfrm>
            <a:off x="830827" y="4880597"/>
            <a:ext cx="5438140" cy="4466987"/>
          </a:xfrm>
          <a:prstGeom prst="rect">
            <a:avLst/>
          </a:prstGeom>
        </p:spPr>
        <p:txBody>
          <a:bodyPr vert="horz" lIns="91440" tIns="45720" rIns="91440" bIns="45720" rtlCol="0"/>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fr-FR"/>
              <a:t>Pour calculer votre effectif en équivalent temps plein, vous devez appliquer la quotité de travail pour chacun de vos agents. Si un agent est à temps plein, il comptera pour 1, s’il est à 80%, il comptera pour 0,8. </a:t>
            </a:r>
          </a:p>
          <a:p>
            <a:r>
              <a:rPr lang="fr-FR"/>
              <a:t>La plupart de vos outils RH calcule cet effectif en ETP. Si tel n’est pas le cas, je vous invite à consulter l’aide générale à la déclaration dans laquelle vous trouverez plusieurs exemples de calcul.</a:t>
            </a:r>
          </a:p>
          <a:p>
            <a:r>
              <a:rPr lang="fr-FR"/>
              <a:t>Pour rappel, le rapport entre la durée effectivement travaillée et la durée légale de travail doit être effectué systématiquement et individuellement pour chaque agent.</a:t>
            </a:r>
          </a:p>
          <a:p>
            <a:endParaRPr lang="fr-FR"/>
          </a:p>
          <a:p>
            <a:endParaRPr lang="fr-FR" dirty="0"/>
          </a:p>
        </p:txBody>
      </p:sp>
    </p:spTree>
    <p:extLst>
      <p:ext uri="{BB962C8B-B14F-4D97-AF65-F5344CB8AC3E}">
        <p14:creationId xmlns:p14="http://schemas.microsoft.com/office/powerpoint/2010/main" val="421626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solidFill>
                  <a:prstClr val="black"/>
                </a:solidFill>
              </a:rPr>
              <a:t>Vous employez au moins 20 agents à temps plein ou leur équivalent, vous êtes soumis à l'obligation d'emploi instaurée en faveur des personnes handicapées et assimilées. </a:t>
            </a:r>
          </a:p>
          <a:p>
            <a:pPr lvl="0"/>
            <a:r>
              <a:rPr lang="fr-FR" dirty="0">
                <a:solidFill>
                  <a:prstClr val="black"/>
                </a:solidFill>
              </a:rPr>
              <a:t>Il vous faut alors calculer et saisir votre ETR, c’est-à-dire votre effectif total rémunéré.</a:t>
            </a:r>
          </a:p>
          <a:p>
            <a:pPr lvl="0"/>
            <a:endParaRPr lang="fr-FR" dirty="0">
              <a:solidFill>
                <a:prstClr val="black"/>
              </a:solidFill>
            </a:endParaRPr>
          </a:p>
          <a:p>
            <a:pPr lvl="0"/>
            <a:r>
              <a:rPr lang="fr-FR" dirty="0">
                <a:solidFill>
                  <a:prstClr val="black"/>
                </a:solidFill>
              </a:rPr>
              <a:t>Cet effectif est utilisé pour déterminer le taux d'emploi des travailleurs handicapés au sein de votre organisme.</a:t>
            </a:r>
          </a:p>
          <a:p>
            <a:pPr lvl="0"/>
            <a:endParaRPr lang="fr-FR" dirty="0">
              <a:solidFill>
                <a:prstClr val="black"/>
              </a:solidFill>
            </a:endParaRPr>
          </a:p>
          <a:p>
            <a:pPr lvl="0"/>
            <a:r>
              <a:rPr lang="fr-FR" dirty="0">
                <a:solidFill>
                  <a:prstClr val="black"/>
                </a:solidFill>
              </a:rPr>
              <a:t>Pour le calculer, vous devez prendre en compte l’ensemble des agents que vous avez comptabilisé en ETP. Toutefois, à la différence du mode calcul utilisé pour l’effectif d’assujettissement en ETP, chaque agent retenu dans l’effectif total rémunéré compte pour 1 unité (art. L323-4-1 du code du travail) quels que soient sa quotité de travail et sa date de recrutement.</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4</a:t>
            </a:fld>
            <a:endParaRPr lang="fr-FR"/>
          </a:p>
        </p:txBody>
      </p:sp>
    </p:spTree>
    <p:extLst>
      <p:ext uri="{BB962C8B-B14F-4D97-AF65-F5344CB8AC3E}">
        <p14:creationId xmlns:p14="http://schemas.microsoft.com/office/powerpoint/2010/main" val="374119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solidFill>
                  <a:prstClr val="black"/>
                </a:solidFill>
              </a:rPr>
              <a:t>Il existe un cas particulier qui concerne les agents non titulaires que vous avez recruté sur un emploi non permanent.</a:t>
            </a:r>
          </a:p>
          <a:p>
            <a:pPr lvl="0"/>
            <a:endParaRPr lang="fr-FR" dirty="0">
              <a:solidFill>
                <a:prstClr val="black"/>
              </a:solidFill>
            </a:endParaRPr>
          </a:p>
          <a:p>
            <a:pPr lvl="0"/>
            <a:r>
              <a:rPr lang="fr-FR" dirty="0">
                <a:solidFill>
                  <a:prstClr val="black"/>
                </a:solidFill>
              </a:rPr>
              <a:t>Vous les comptabilisez, au prorata de leur présence dans l’effectif en ETP, et pour 1 unité en ETR sous 2 conditions.</a:t>
            </a:r>
          </a:p>
          <a:p>
            <a:pPr lvl="0"/>
            <a:endParaRPr lang="fr-FR" dirty="0">
              <a:solidFill>
                <a:prstClr val="black"/>
              </a:solidFill>
            </a:endParaRPr>
          </a:p>
          <a:p>
            <a:pPr lvl="0"/>
            <a:r>
              <a:rPr lang="fr-FR" dirty="0">
                <a:solidFill>
                  <a:prstClr val="black"/>
                </a:solidFill>
              </a:rPr>
              <a:t>D’une part, ils doivent être présents dans vos effectifs au 31 décembre N-1.</a:t>
            </a:r>
          </a:p>
          <a:p>
            <a:pPr lvl="0"/>
            <a:r>
              <a:rPr lang="fr-FR" dirty="0">
                <a:solidFill>
                  <a:prstClr val="black"/>
                </a:solidFill>
              </a:rPr>
              <a:t>D’autre part, ils doivent avoir été rémunérés au moins 6 mois, consécutifs ou non, au cours de l’année N-1, c’est-à-dire au cours de l’année 2020 pour la campagne de déclaration 2021.</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5</a:t>
            </a:fld>
            <a:endParaRPr lang="fr-FR"/>
          </a:p>
        </p:txBody>
      </p:sp>
    </p:spTree>
    <p:extLst>
      <p:ext uri="{BB962C8B-B14F-4D97-AF65-F5344CB8AC3E}">
        <p14:creationId xmlns:p14="http://schemas.microsoft.com/office/powerpoint/2010/main" val="3889331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6</a:t>
            </a:fld>
            <a:endParaRPr lang="fr-FR"/>
          </a:p>
        </p:txBody>
      </p:sp>
      <p:sp>
        <p:nvSpPr>
          <p:cNvPr id="5" name="Espace réservé des notes 2">
            <a:extLst>
              <a:ext uri="{FF2B5EF4-FFF2-40B4-BE49-F238E27FC236}">
                <a16:creationId xmlns:a16="http://schemas.microsoft.com/office/drawing/2014/main" id="{75E665BB-BC91-43FD-8575-AA98FB87E87A}"/>
              </a:ext>
            </a:extLst>
          </p:cNvPr>
          <p:cNvSpPr txBox="1">
            <a:spLocks/>
          </p:cNvSpPr>
          <p:nvPr/>
        </p:nvSpPr>
        <p:spPr>
          <a:xfrm>
            <a:off x="830827" y="4880597"/>
            <a:ext cx="5438140" cy="4466987"/>
          </a:xfrm>
          <a:prstGeom prst="rect">
            <a:avLst/>
          </a:prstGeom>
        </p:spPr>
        <p:txBody>
          <a:bodyPr vert="horz" lIns="91440" tIns="45720" rIns="91440" bIns="45720" rtlCol="0"/>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fr-FR"/>
              <a:t>Afin d’être suffisamment exhaustif, il est préférable de vous lister les agents que vous ne devez comptabiliser ni en ETP, ni en ETR.</a:t>
            </a:r>
          </a:p>
          <a:p>
            <a:endParaRPr lang="fr-FR"/>
          </a:p>
          <a:p>
            <a:endParaRPr lang="fr-FR" dirty="0"/>
          </a:p>
        </p:txBody>
      </p:sp>
    </p:spTree>
    <p:extLst>
      <p:ext uri="{BB962C8B-B14F-4D97-AF65-F5344CB8AC3E}">
        <p14:creationId xmlns:p14="http://schemas.microsoft.com/office/powerpoint/2010/main" val="352847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FR" dirty="0"/>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7</a:t>
            </a:fld>
            <a:endParaRPr lang="fr-FR"/>
          </a:p>
        </p:txBody>
      </p:sp>
      <p:sp>
        <p:nvSpPr>
          <p:cNvPr id="5" name="Espace réservé des notes 2">
            <a:extLst>
              <a:ext uri="{FF2B5EF4-FFF2-40B4-BE49-F238E27FC236}">
                <a16:creationId xmlns:a16="http://schemas.microsoft.com/office/drawing/2014/main" id="{97C43111-492B-45E2-AAC9-D58FB472762D}"/>
              </a:ext>
            </a:extLst>
          </p:cNvPr>
          <p:cNvSpPr txBox="1">
            <a:spLocks/>
          </p:cNvSpPr>
          <p:nvPr/>
        </p:nvSpPr>
        <p:spPr>
          <a:xfrm>
            <a:off x="830827" y="4880597"/>
            <a:ext cx="5438140" cy="4466987"/>
          </a:xfrm>
          <a:prstGeom prst="rect">
            <a:avLst/>
          </a:prstGeom>
        </p:spPr>
        <p:txBody>
          <a:bodyPr vert="horz" lIns="91440" tIns="45720" rIns="91440" bIns="45720" rtlCol="0"/>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fr-FR" sz="1400"/>
              <a:t>Sont exclus de l’effectif en ETP et en ETR, les médecins, odontologistes, sages-femmes et pharmaciens visés à l’article L. 6152-1 du code de la santé publique ainsi que les personnels enseignants et hospitaliers mentionnés à l’article L. 952-21 du code de l’éducation ne relèvent pas du titre IV du statut général des fonctionnaires, en application du 9ème alinéa de l’article 2 de la loi du 9 janvier 1986 portant statut de la FPH.</a:t>
            </a:r>
          </a:p>
          <a:p>
            <a:pPr>
              <a:defRPr/>
            </a:pPr>
            <a:r>
              <a:rPr lang="fr-FR"/>
              <a:t>Leurs agents non permanents sont décomptés dans les effectifs de la collectivité ou de l'établissement qui les accueille dans les conditions prévues à l'article L. 323-4-1, excepté lorsqu'ils remplacent des agents permanents momentanément indisponibles (art. L323-2 du code du travail).</a:t>
            </a:r>
          </a:p>
          <a:p>
            <a:endParaRPr lang="fr-FR"/>
          </a:p>
          <a:p>
            <a:endParaRPr lang="fr-FR" dirty="0"/>
          </a:p>
        </p:txBody>
      </p:sp>
    </p:spTree>
    <p:extLst>
      <p:ext uri="{BB962C8B-B14F-4D97-AF65-F5344CB8AC3E}">
        <p14:creationId xmlns:p14="http://schemas.microsoft.com/office/powerpoint/2010/main" val="429098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8</a:t>
            </a:fld>
            <a:endParaRPr lang="fr-FR"/>
          </a:p>
        </p:txBody>
      </p:sp>
    </p:spTree>
    <p:extLst>
      <p:ext uri="{BB962C8B-B14F-4D97-AF65-F5344CB8AC3E}">
        <p14:creationId xmlns:p14="http://schemas.microsoft.com/office/powerpoint/2010/main" val="367242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9</a:t>
            </a:fld>
            <a:endParaRPr lang="fr-FR"/>
          </a:p>
        </p:txBody>
      </p:sp>
    </p:spTree>
    <p:extLst>
      <p:ext uri="{BB962C8B-B14F-4D97-AF65-F5344CB8AC3E}">
        <p14:creationId xmlns:p14="http://schemas.microsoft.com/office/powerpoint/2010/main" val="555923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grpSp>
        <p:nvGrpSpPr>
          <p:cNvPr id="7" name="Grouper 6"/>
          <p:cNvGrpSpPr/>
          <p:nvPr userDrawn="1"/>
        </p:nvGrpSpPr>
        <p:grpSpPr>
          <a:xfrm>
            <a:off x="0" y="0"/>
            <a:ext cx="9144000" cy="6858000"/>
            <a:chOff x="0" y="0"/>
            <a:chExt cx="9144000" cy="6858000"/>
          </a:xfrm>
        </p:grpSpPr>
        <p:grpSp>
          <p:nvGrpSpPr>
            <p:cNvPr id="6" name="Grouper 5"/>
            <p:cNvGrpSpPr/>
            <p:nvPr userDrawn="1"/>
          </p:nvGrpSpPr>
          <p:grpSpPr>
            <a:xfrm>
              <a:off x="0" y="0"/>
              <a:ext cx="9144000" cy="6858000"/>
              <a:chOff x="0" y="0"/>
              <a:chExt cx="9144000" cy="6858000"/>
            </a:xfrm>
          </p:grpSpPr>
          <p:pic>
            <p:nvPicPr>
              <p:cNvPr id="2" name="Image 1" descr="Éléments PPT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ZoneTexte 3"/>
              <p:cNvSpPr txBox="1"/>
              <p:nvPr userDrawn="1"/>
            </p:nvSpPr>
            <p:spPr>
              <a:xfrm>
                <a:off x="6409404" y="3066801"/>
                <a:ext cx="2390948" cy="646331"/>
              </a:xfrm>
              <a:prstGeom prst="rect">
                <a:avLst/>
              </a:prstGeom>
              <a:noFill/>
            </p:spPr>
            <p:txBody>
              <a:bodyPr wrap="square" rtlCol="0">
                <a:spAutoFit/>
              </a:bodyPr>
              <a:lstStyle/>
              <a:p>
                <a:r>
                  <a:rPr lang="fr-FR" sz="1200" dirty="0">
                    <a:latin typeface="Gotham Bold"/>
                    <a:cs typeface="Gotham Bold"/>
                  </a:rPr>
                  <a:t>Fonds</a:t>
                </a:r>
                <a:r>
                  <a:rPr lang="fr-FR" sz="1200" baseline="0" dirty="0">
                    <a:latin typeface="Gotham Bold"/>
                    <a:cs typeface="Gotham Bold"/>
                  </a:rPr>
                  <a:t> pour l’insertion </a:t>
                </a:r>
              </a:p>
              <a:p>
                <a:r>
                  <a:rPr lang="fr-FR" sz="1200" baseline="0" dirty="0">
                    <a:latin typeface="Gotham Bold"/>
                    <a:cs typeface="Gotham Bold"/>
                  </a:rPr>
                  <a:t>des personnes handicapées dans la fonction publique</a:t>
                </a:r>
                <a:endParaRPr lang="fr-FR" sz="1200" dirty="0">
                  <a:latin typeface="Gotham Bold"/>
                  <a:cs typeface="Gotham Bold"/>
                </a:endParaRPr>
              </a:p>
            </p:txBody>
          </p:sp>
        </p:grpSp>
        <p:pic>
          <p:nvPicPr>
            <p:cNvPr id="5" name="Image 4"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13993" y="1673979"/>
              <a:ext cx="976318" cy="1045313"/>
            </a:xfrm>
            <a:prstGeom prst="rect">
              <a:avLst/>
            </a:prstGeom>
          </p:spPr>
        </p:pic>
      </p:grpSp>
      <p:sp>
        <p:nvSpPr>
          <p:cNvPr id="9" name="Titre 1"/>
          <p:cNvSpPr>
            <a:spLocks noGrp="1"/>
          </p:cNvSpPr>
          <p:nvPr>
            <p:ph type="ctrTitle" hasCustomPrompt="1"/>
          </p:nvPr>
        </p:nvSpPr>
        <p:spPr>
          <a:xfrm>
            <a:off x="783408" y="3627974"/>
            <a:ext cx="3489768" cy="1616288"/>
          </a:xfrm>
          <a:prstGeom prst="rect">
            <a:avLst/>
          </a:prstGeom>
        </p:spPr>
        <p:txBody>
          <a:bodyPr anchor="b">
            <a:normAutofit/>
          </a:bodyPr>
          <a:lstStyle>
            <a:lvl1pPr algn="l">
              <a:defRPr sz="2400" b="0" i="0">
                <a:solidFill>
                  <a:schemeClr val="bg1"/>
                </a:solidFill>
                <a:latin typeface="Lubalin Graph"/>
                <a:cs typeface="Lubalin Graph"/>
              </a:defRPr>
            </a:lvl1pPr>
          </a:lstStyle>
          <a:p>
            <a:r>
              <a:rPr lang="fr-FR" dirty="0"/>
              <a:t>Titre</a:t>
            </a:r>
          </a:p>
        </p:txBody>
      </p:sp>
    </p:spTree>
    <p:extLst>
      <p:ext uri="{BB962C8B-B14F-4D97-AF65-F5344CB8AC3E}">
        <p14:creationId xmlns:p14="http://schemas.microsoft.com/office/powerpoint/2010/main" val="113591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eux contenus">
    <p:spTree>
      <p:nvGrpSpPr>
        <p:cNvPr id="1" name=""/>
        <p:cNvGrpSpPr/>
        <p:nvPr/>
      </p:nvGrpSpPr>
      <p:grpSpPr>
        <a:xfrm>
          <a:off x="0" y="0"/>
          <a:ext cx="0" cy="0"/>
          <a:chOff x="0" y="0"/>
          <a:chExt cx="0" cy="0"/>
        </a:xfrm>
      </p:grpSpPr>
      <p:pic>
        <p:nvPicPr>
          <p:cNvPr id="2" name="Image 1" descr="Éléments PPT1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61745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3" name="Image 2" descr="Éléments PPT1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22548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05583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eux contenus">
    <p:spTree>
      <p:nvGrpSpPr>
        <p:cNvPr id="1" name=""/>
        <p:cNvGrpSpPr/>
        <p:nvPr/>
      </p:nvGrpSpPr>
      <p:grpSpPr>
        <a:xfrm>
          <a:off x="0" y="0"/>
          <a:ext cx="0" cy="0"/>
          <a:chOff x="0" y="0"/>
          <a:chExt cx="0" cy="0"/>
        </a:xfrm>
      </p:grpSpPr>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98741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eux contenus">
    <p:spTree>
      <p:nvGrpSpPr>
        <p:cNvPr id="1" name=""/>
        <p:cNvGrpSpPr/>
        <p:nvPr/>
      </p:nvGrpSpPr>
      <p:grpSpPr>
        <a:xfrm>
          <a:off x="0" y="0"/>
          <a:ext cx="0" cy="0"/>
          <a:chOff x="0" y="0"/>
          <a:chExt cx="0" cy="0"/>
        </a:xfrm>
      </p:grpSpPr>
      <p:sp>
        <p:nvSpPr>
          <p:cNvPr id="11"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3"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412264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2" name="Image 1" descr="Éléments PPT1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5791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8785577" y="6427811"/>
            <a:ext cx="393700" cy="2921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6.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72907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Deux contenus">
    <p:spTree>
      <p:nvGrpSpPr>
        <p:cNvPr id="1" name=""/>
        <p:cNvGrpSpPr/>
        <p:nvPr/>
      </p:nvGrpSpPr>
      <p:grpSpPr>
        <a:xfrm>
          <a:off x="0" y="0"/>
          <a:ext cx="0" cy="0"/>
          <a:chOff x="0" y="0"/>
          <a:chExt cx="0" cy="0"/>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798047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505207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eux contenus">
    <p:spTree>
      <p:nvGrpSpPr>
        <p:cNvPr id="1" name=""/>
        <p:cNvGrpSpPr/>
        <p:nvPr/>
      </p:nvGrpSpPr>
      <p:grpSpPr>
        <a:xfrm>
          <a:off x="0" y="0"/>
          <a:ext cx="0" cy="0"/>
          <a:chOff x="0" y="0"/>
          <a:chExt cx="0" cy="0"/>
        </a:xfrm>
      </p:grpSpPr>
      <p:pic>
        <p:nvPicPr>
          <p:cNvPr id="3" name="Image 2" descr="Éléments PPT1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userDrawn="1">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pic>
        <p:nvPicPr>
          <p:cNvPr id="12" name="Image 11"/>
          <p:cNvPicPr>
            <a:picLocks noChangeAspect="1"/>
          </p:cNvPicPr>
          <p:nvPr userDrawn="1"/>
        </p:nvPicPr>
        <p:blipFill>
          <a:blip r:embed="rId3"/>
          <a:stretch>
            <a:fillRect/>
          </a:stretch>
        </p:blipFill>
        <p:spPr>
          <a:xfrm>
            <a:off x="3695700" y="3403600"/>
            <a:ext cx="1739900" cy="38100"/>
          </a:xfrm>
          <a:prstGeom prst="rect">
            <a:avLst/>
          </a:prstGeom>
        </p:spPr>
      </p:pic>
      <p:pic>
        <p:nvPicPr>
          <p:cNvPr id="13" name="Image 12"/>
          <p:cNvPicPr>
            <a:picLocks noChangeAspect="1"/>
          </p:cNvPicPr>
          <p:nvPr userDrawn="1"/>
        </p:nvPicPr>
        <p:blipFill>
          <a:blip r:embed="rId4"/>
          <a:stretch>
            <a:fillRect/>
          </a:stretch>
        </p:blipFill>
        <p:spPr>
          <a:xfrm>
            <a:off x="2366682" y="4494306"/>
            <a:ext cx="1739900" cy="38100"/>
          </a:xfrm>
          <a:prstGeom prst="rect">
            <a:avLst/>
          </a:prstGeom>
        </p:spPr>
      </p:pic>
      <p:sp>
        <p:nvSpPr>
          <p:cNvPr id="16" name="Titre 1"/>
          <p:cNvSpPr txBox="1">
            <a:spLocks/>
          </p:cNvSpPr>
          <p:nvPr userDrawn="1"/>
        </p:nvSpPr>
        <p:spPr>
          <a:xfrm>
            <a:off x="159533" y="1270001"/>
            <a:ext cx="1289762" cy="1329766"/>
          </a:xfrm>
          <a:prstGeom prst="rect">
            <a:avLst/>
          </a:prstGeom>
        </p:spPr>
        <p:txBody>
          <a:bodyPr anchor="b">
            <a:noAutofit/>
          </a:bodyPr>
          <a:lstStyle>
            <a:lvl1pPr algn="l" defTabSz="457200" rtl="0" eaLnBrk="1" latinLnBrk="0" hangingPunct="1">
              <a:spcBef>
                <a:spcPct val="0"/>
              </a:spcBef>
              <a:buNone/>
              <a:defRPr sz="2800" b="0" i="0" kern="1200">
                <a:solidFill>
                  <a:schemeClr val="bg1"/>
                </a:solidFill>
                <a:latin typeface="Lubalin Graph"/>
                <a:ea typeface="+mj-ea"/>
                <a:cs typeface="Lubalin Graph"/>
              </a:defRPr>
            </a:lvl1pPr>
          </a:lstStyle>
          <a:p>
            <a:endParaRPr lang="fr-FR" sz="3600" dirty="0"/>
          </a:p>
        </p:txBody>
      </p:sp>
    </p:spTree>
    <p:extLst>
      <p:ext uri="{BB962C8B-B14F-4D97-AF65-F5344CB8AC3E}">
        <p14:creationId xmlns:p14="http://schemas.microsoft.com/office/powerpoint/2010/main" val="135227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5" name="Image 4" descr="Éléments PPT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re 1"/>
          <p:cNvSpPr>
            <a:spLocks noGrp="1"/>
          </p:cNvSpPr>
          <p:nvPr>
            <p:ph type="ctrTitle"/>
          </p:nvPr>
        </p:nvSpPr>
        <p:spPr>
          <a:xfrm>
            <a:off x="4494549" y="1574270"/>
            <a:ext cx="4386240" cy="526992"/>
          </a:xfrm>
          <a:prstGeom prst="rect">
            <a:avLst/>
          </a:prstGeom>
        </p:spPr>
        <p:txBody>
          <a:bodyPr>
            <a:normAutofit/>
          </a:bodyPr>
          <a:lstStyle>
            <a:lvl1pPr algn="l">
              <a:defRPr sz="1800" b="0" i="0">
                <a:solidFill>
                  <a:schemeClr val="tx1"/>
                </a:solidFill>
                <a:latin typeface="Gotham Bold"/>
                <a:cs typeface="Gotham Bold"/>
              </a:defRPr>
            </a:lvl1pPr>
          </a:lstStyle>
          <a:p>
            <a:endParaRPr lang="fr-FR" dirty="0"/>
          </a:p>
        </p:txBody>
      </p:sp>
      <p:sp>
        <p:nvSpPr>
          <p:cNvPr id="25" name="Espace réservé du texte 24"/>
          <p:cNvSpPr>
            <a:spLocks noGrp="1"/>
          </p:cNvSpPr>
          <p:nvPr>
            <p:ph type="body" sz="quarter" idx="10"/>
          </p:nvPr>
        </p:nvSpPr>
        <p:spPr>
          <a:xfrm>
            <a:off x="4495086" y="2221261"/>
            <a:ext cx="4386262" cy="3904621"/>
          </a:xfrm>
          <a:prstGeom prst="rect">
            <a:avLst/>
          </a:prstGeom>
        </p:spPr>
        <p:txBody>
          <a:bodyPr vert="horz"/>
          <a:lstStyle>
            <a:lvl1pPr marL="0" indent="0">
              <a:buNone/>
              <a:defRPr sz="1600">
                <a:latin typeface="Gotham Book"/>
                <a:cs typeface="Gotham Book"/>
              </a:defRPr>
            </a:lvl1pPr>
          </a:lstStyle>
          <a:p>
            <a:pPr lvl="0"/>
            <a:r>
              <a:rPr lang="fr-FR" dirty="0"/>
              <a:t>Cliquez pour modifier les styles du texte du masque</a:t>
            </a:r>
          </a:p>
        </p:txBody>
      </p:sp>
      <p:sp>
        <p:nvSpPr>
          <p:cNvPr id="28" name="Espace réservé du numéro de diapositive 6"/>
          <p:cNvSpPr>
            <a:spLocks noGrp="1"/>
          </p:cNvSpPr>
          <p:nvPr>
            <p:ph type="sldNum" sz="quarter" idx="4"/>
          </p:nvPr>
        </p:nvSpPr>
        <p:spPr>
          <a:xfrm>
            <a:off x="6687669" y="6386232"/>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64341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eux contenus">
    <p:spTree>
      <p:nvGrpSpPr>
        <p:cNvPr id="1" name=""/>
        <p:cNvGrpSpPr/>
        <p:nvPr/>
      </p:nvGrpSpPr>
      <p:grpSpPr>
        <a:xfrm>
          <a:off x="0" y="0"/>
          <a:ext cx="0" cy="0"/>
          <a:chOff x="0" y="0"/>
          <a:chExt cx="0" cy="0"/>
        </a:xfrm>
      </p:grpSpPr>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6" name="Image 5" descr="Éléments PPT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4"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33539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Deux contenus">
    <p:spTree>
      <p:nvGrpSpPr>
        <p:cNvPr id="1" name=""/>
        <p:cNvGrpSpPr/>
        <p:nvPr/>
      </p:nvGrpSpPr>
      <p:grpSpPr>
        <a:xfrm>
          <a:off x="0" y="0"/>
          <a:ext cx="0" cy="0"/>
          <a:chOff x="0" y="0"/>
          <a:chExt cx="0" cy="0"/>
        </a:xfrm>
      </p:grpSpPr>
      <p:grpSp>
        <p:nvGrpSpPr>
          <p:cNvPr id="6" name="Grouper 5"/>
          <p:cNvGrpSpPr/>
          <p:nvPr userDrawn="1"/>
        </p:nvGrpSpPr>
        <p:grpSpPr>
          <a:xfrm>
            <a:off x="-1" y="-1"/>
            <a:ext cx="2468407" cy="6858001"/>
            <a:chOff x="-1" y="-1"/>
            <a:chExt cx="2468407" cy="6858001"/>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8" name="Image 7" descr="Éléments PPT2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9"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0"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90569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2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80622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4" name="Image 3" descr="Éléments PPT2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Image 1"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994" y="3810568"/>
            <a:ext cx="976318" cy="1045313"/>
          </a:xfrm>
          <a:prstGeom prst="rect">
            <a:avLst/>
          </a:prstGeom>
        </p:spPr>
      </p:pic>
      <p:sp>
        <p:nvSpPr>
          <p:cNvPr id="6" name="Espace réservé du texte 4"/>
          <p:cNvSpPr>
            <a:spLocks noGrp="1"/>
          </p:cNvSpPr>
          <p:nvPr>
            <p:ph type="body" sz="quarter" idx="13" hasCustomPrompt="1"/>
          </p:nvPr>
        </p:nvSpPr>
        <p:spPr>
          <a:xfrm>
            <a:off x="925994" y="5972377"/>
            <a:ext cx="7665182" cy="332799"/>
          </a:xfrm>
          <a:prstGeom prst="rect">
            <a:avLst/>
          </a:prstGeom>
        </p:spPr>
        <p:txBody>
          <a:bodyPr vert="horz"/>
          <a:lstStyle>
            <a:lvl1pPr marL="0" indent="0">
              <a:buNone/>
              <a:defRPr sz="1200">
                <a:latin typeface="Gotham Bold"/>
                <a:cs typeface="Gotham Bold"/>
              </a:defRPr>
            </a:lvl1pPr>
            <a:lvl2pPr marL="457200" indent="0">
              <a:buFont typeface="Arial"/>
              <a:buNone/>
              <a:defRPr sz="1800">
                <a:latin typeface="Gotham Book"/>
                <a:cs typeface="Gotham Book"/>
              </a:defRPr>
            </a:lvl2pPr>
          </a:lstStyle>
          <a:p>
            <a:pPr lvl="0"/>
            <a:r>
              <a:rPr lang="fr-FR" dirty="0"/>
              <a:t>Contact : </a:t>
            </a:r>
          </a:p>
        </p:txBody>
      </p:sp>
    </p:spTree>
    <p:extLst>
      <p:ext uri="{BB962C8B-B14F-4D97-AF65-F5344CB8AC3E}">
        <p14:creationId xmlns:p14="http://schemas.microsoft.com/office/powerpoint/2010/main" val="635198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grpSp>
        <p:nvGrpSpPr>
          <p:cNvPr id="7" name="Grouper 6"/>
          <p:cNvGrpSpPr/>
          <p:nvPr userDrawn="1"/>
        </p:nvGrpSpPr>
        <p:grpSpPr>
          <a:xfrm>
            <a:off x="0" y="0"/>
            <a:ext cx="9144000" cy="6858000"/>
            <a:chOff x="0" y="0"/>
            <a:chExt cx="9144000" cy="6858000"/>
          </a:xfrm>
        </p:grpSpPr>
        <p:grpSp>
          <p:nvGrpSpPr>
            <p:cNvPr id="6" name="Grouper 5"/>
            <p:cNvGrpSpPr/>
            <p:nvPr userDrawn="1"/>
          </p:nvGrpSpPr>
          <p:grpSpPr>
            <a:xfrm>
              <a:off x="0" y="0"/>
              <a:ext cx="9144000" cy="6858000"/>
              <a:chOff x="0" y="0"/>
              <a:chExt cx="9144000" cy="6858000"/>
            </a:xfrm>
          </p:grpSpPr>
          <p:pic>
            <p:nvPicPr>
              <p:cNvPr id="2" name="Image 1" descr="Éléments PPT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ZoneTexte 3"/>
              <p:cNvSpPr txBox="1"/>
              <p:nvPr userDrawn="1"/>
            </p:nvSpPr>
            <p:spPr>
              <a:xfrm>
                <a:off x="6409404" y="3066801"/>
                <a:ext cx="2390948" cy="646331"/>
              </a:xfrm>
              <a:prstGeom prst="rect">
                <a:avLst/>
              </a:prstGeom>
              <a:noFill/>
            </p:spPr>
            <p:txBody>
              <a:bodyPr wrap="square" rtlCol="0">
                <a:spAutoFit/>
              </a:bodyPr>
              <a:lstStyle/>
              <a:p>
                <a:r>
                  <a:rPr lang="fr-FR" sz="1200" dirty="0">
                    <a:latin typeface="Gotham Bold"/>
                    <a:cs typeface="Gotham Bold"/>
                  </a:rPr>
                  <a:t>Fonds</a:t>
                </a:r>
                <a:r>
                  <a:rPr lang="fr-FR" sz="1200" baseline="0" dirty="0">
                    <a:latin typeface="Gotham Bold"/>
                    <a:cs typeface="Gotham Bold"/>
                  </a:rPr>
                  <a:t> pour l’insertion </a:t>
                </a:r>
              </a:p>
              <a:p>
                <a:r>
                  <a:rPr lang="fr-FR" sz="1200" baseline="0" dirty="0">
                    <a:latin typeface="Gotham Bold"/>
                    <a:cs typeface="Gotham Bold"/>
                  </a:rPr>
                  <a:t>des personnes handicapées dans la fonction publique</a:t>
                </a:r>
                <a:endParaRPr lang="fr-FR" sz="1200" dirty="0">
                  <a:latin typeface="Gotham Bold"/>
                  <a:cs typeface="Gotham Bold"/>
                </a:endParaRPr>
              </a:p>
            </p:txBody>
          </p:sp>
        </p:grpSp>
        <p:pic>
          <p:nvPicPr>
            <p:cNvPr id="5" name="Image 4"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13993" y="1673979"/>
              <a:ext cx="976318" cy="1045313"/>
            </a:xfrm>
            <a:prstGeom prst="rect">
              <a:avLst/>
            </a:prstGeom>
          </p:spPr>
        </p:pic>
      </p:grpSp>
      <p:sp>
        <p:nvSpPr>
          <p:cNvPr id="9" name="Titre 1"/>
          <p:cNvSpPr>
            <a:spLocks noGrp="1"/>
          </p:cNvSpPr>
          <p:nvPr>
            <p:ph type="ctrTitle" hasCustomPrompt="1"/>
          </p:nvPr>
        </p:nvSpPr>
        <p:spPr>
          <a:xfrm>
            <a:off x="783408" y="3627974"/>
            <a:ext cx="3489768" cy="1616288"/>
          </a:xfrm>
          <a:prstGeom prst="rect">
            <a:avLst/>
          </a:prstGeom>
        </p:spPr>
        <p:txBody>
          <a:bodyPr anchor="b">
            <a:normAutofit/>
          </a:bodyPr>
          <a:lstStyle>
            <a:lvl1pPr algn="l">
              <a:defRPr sz="2400" b="0" i="0">
                <a:solidFill>
                  <a:schemeClr val="bg1"/>
                </a:solidFill>
                <a:latin typeface="Lubalin Graph"/>
                <a:cs typeface="Lubalin Graph"/>
              </a:defRPr>
            </a:lvl1pPr>
          </a:lstStyle>
          <a:p>
            <a:r>
              <a:rPr lang="fr-FR" dirty="0"/>
              <a:t>Titre</a:t>
            </a:r>
          </a:p>
        </p:txBody>
      </p:sp>
    </p:spTree>
    <p:extLst>
      <p:ext uri="{BB962C8B-B14F-4D97-AF65-F5344CB8AC3E}">
        <p14:creationId xmlns:p14="http://schemas.microsoft.com/office/powerpoint/2010/main" val="939118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5" name="Image 4" descr="Éléments PPT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re 1"/>
          <p:cNvSpPr>
            <a:spLocks noGrp="1"/>
          </p:cNvSpPr>
          <p:nvPr>
            <p:ph type="ctrTitle"/>
          </p:nvPr>
        </p:nvSpPr>
        <p:spPr>
          <a:xfrm>
            <a:off x="4494549" y="1574270"/>
            <a:ext cx="4386240" cy="526992"/>
          </a:xfrm>
          <a:prstGeom prst="rect">
            <a:avLst/>
          </a:prstGeom>
        </p:spPr>
        <p:txBody>
          <a:bodyPr>
            <a:normAutofit/>
          </a:bodyPr>
          <a:lstStyle>
            <a:lvl1pPr algn="l">
              <a:defRPr sz="1800" b="0" i="0">
                <a:solidFill>
                  <a:schemeClr val="tx1"/>
                </a:solidFill>
                <a:latin typeface="Gotham Bold"/>
                <a:cs typeface="Gotham Bold"/>
              </a:defRPr>
            </a:lvl1pPr>
          </a:lstStyle>
          <a:p>
            <a:endParaRPr lang="fr-FR" dirty="0"/>
          </a:p>
        </p:txBody>
      </p:sp>
      <p:sp>
        <p:nvSpPr>
          <p:cNvPr id="25" name="Espace réservé du texte 24"/>
          <p:cNvSpPr>
            <a:spLocks noGrp="1"/>
          </p:cNvSpPr>
          <p:nvPr>
            <p:ph type="body" sz="quarter" idx="10"/>
          </p:nvPr>
        </p:nvSpPr>
        <p:spPr>
          <a:xfrm>
            <a:off x="4495086" y="2221261"/>
            <a:ext cx="4386262" cy="3904621"/>
          </a:xfrm>
          <a:prstGeom prst="rect">
            <a:avLst/>
          </a:prstGeom>
        </p:spPr>
        <p:txBody>
          <a:bodyPr vert="horz"/>
          <a:lstStyle>
            <a:lvl1pPr marL="0" indent="0">
              <a:buNone/>
              <a:defRPr sz="1600">
                <a:latin typeface="Gotham Book"/>
                <a:cs typeface="Gotham Book"/>
              </a:defRPr>
            </a:lvl1pPr>
          </a:lstStyle>
          <a:p>
            <a:pPr lvl="0"/>
            <a:r>
              <a:rPr lang="fr-FR" dirty="0"/>
              <a:t>Cliquez pour modifier les styles du texte du masque</a:t>
            </a:r>
          </a:p>
        </p:txBody>
      </p:sp>
      <p:sp>
        <p:nvSpPr>
          <p:cNvPr id="28" name="Espace réservé du numéro de diapositive 6"/>
          <p:cNvSpPr>
            <a:spLocks noGrp="1"/>
          </p:cNvSpPr>
          <p:nvPr>
            <p:ph type="sldNum" sz="quarter" idx="4"/>
          </p:nvPr>
        </p:nvSpPr>
        <p:spPr>
          <a:xfrm>
            <a:off x="6687669" y="6386232"/>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2786738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5" name="Image 4" descr="Éléments PPT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219109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descr="Éléments PPT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5"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3074850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Deux contenus">
    <p:spTree>
      <p:nvGrpSpPr>
        <p:cNvPr id="1" name=""/>
        <p:cNvGrpSpPr/>
        <p:nvPr/>
      </p:nvGrpSpPr>
      <p:grpSpPr>
        <a:xfrm>
          <a:off x="0" y="0"/>
          <a:ext cx="0" cy="0"/>
          <a:chOff x="0" y="0"/>
          <a:chExt cx="0" cy="0"/>
        </a:xfrm>
      </p:grpSpPr>
      <p:pic>
        <p:nvPicPr>
          <p:cNvPr id="6" name="Image 5" descr="Éléments PPT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riangle rectangle 1"/>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81894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eux contenus">
    <p:spTree>
      <p:nvGrpSpPr>
        <p:cNvPr id="1" name=""/>
        <p:cNvGrpSpPr/>
        <p:nvPr/>
      </p:nvGrpSpPr>
      <p:grpSpPr>
        <a:xfrm>
          <a:off x="0" y="0"/>
          <a:ext cx="0" cy="0"/>
          <a:chOff x="0" y="0"/>
          <a:chExt cx="0" cy="0"/>
        </a:xfrm>
      </p:grpSpPr>
      <p:pic>
        <p:nvPicPr>
          <p:cNvPr id="3" name="Image 2" descr="Éléments PPT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8"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1"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76474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5" name="Image 4" descr="Éléments PPT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3607631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3" name="Image 2" descr="Éléments PPT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1022542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14"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877339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Deux contenus">
    <p:spTree>
      <p:nvGrpSpPr>
        <p:cNvPr id="1" name=""/>
        <p:cNvGrpSpPr/>
        <p:nvPr/>
      </p:nvGrpSpPr>
      <p:grpSpPr>
        <a:xfrm>
          <a:off x="0" y="0"/>
          <a:ext cx="0" cy="0"/>
          <a:chOff x="0" y="0"/>
          <a:chExt cx="0" cy="0"/>
        </a:xfrm>
      </p:grpSpPr>
      <p:pic>
        <p:nvPicPr>
          <p:cNvPr id="2" name="Image 1" descr="Éléments PPT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3280546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Deux contenus">
    <p:spTree>
      <p:nvGrpSpPr>
        <p:cNvPr id="1" name=""/>
        <p:cNvGrpSpPr/>
        <p:nvPr/>
      </p:nvGrpSpPr>
      <p:grpSpPr>
        <a:xfrm>
          <a:off x="0" y="0"/>
          <a:ext cx="0" cy="0"/>
          <a:chOff x="0" y="0"/>
          <a:chExt cx="0" cy="0"/>
        </a:xfrm>
      </p:grpSpPr>
      <p:pic>
        <p:nvPicPr>
          <p:cNvPr id="2" name="Image 1" descr="Éléments PPT1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813697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3" name="Image 2" descr="Éléments PPT1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169594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555409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Deux contenus">
    <p:spTree>
      <p:nvGrpSpPr>
        <p:cNvPr id="1" name=""/>
        <p:cNvGrpSpPr/>
        <p:nvPr/>
      </p:nvGrpSpPr>
      <p:grpSpPr>
        <a:xfrm>
          <a:off x="0" y="0"/>
          <a:ext cx="0" cy="0"/>
          <a:chOff x="0" y="0"/>
          <a:chExt cx="0" cy="0"/>
        </a:xfrm>
      </p:grpSpPr>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1550734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Deux contenus">
    <p:spTree>
      <p:nvGrpSpPr>
        <p:cNvPr id="1" name=""/>
        <p:cNvGrpSpPr/>
        <p:nvPr/>
      </p:nvGrpSpPr>
      <p:grpSpPr>
        <a:xfrm>
          <a:off x="0" y="0"/>
          <a:ext cx="0" cy="0"/>
          <a:chOff x="0" y="0"/>
          <a:chExt cx="0" cy="0"/>
        </a:xfrm>
      </p:grpSpPr>
      <p:sp>
        <p:nvSpPr>
          <p:cNvPr id="11"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3"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94409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2" name="Image 1" descr="Éléments PPT1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2071140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8785577" y="6427811"/>
            <a:ext cx="393700" cy="2921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6.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97690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descr="Éléments PPT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5"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323712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Deux contenus">
    <p:spTree>
      <p:nvGrpSpPr>
        <p:cNvPr id="1" name=""/>
        <p:cNvGrpSpPr/>
        <p:nvPr/>
      </p:nvGrpSpPr>
      <p:grpSpPr>
        <a:xfrm>
          <a:off x="0" y="0"/>
          <a:ext cx="0" cy="0"/>
          <a:chOff x="0" y="0"/>
          <a:chExt cx="0" cy="0"/>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1059307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836448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Deux contenus">
    <p:spTree>
      <p:nvGrpSpPr>
        <p:cNvPr id="1" name=""/>
        <p:cNvGrpSpPr/>
        <p:nvPr/>
      </p:nvGrpSpPr>
      <p:grpSpPr>
        <a:xfrm>
          <a:off x="0" y="0"/>
          <a:ext cx="0" cy="0"/>
          <a:chOff x="0" y="0"/>
          <a:chExt cx="0" cy="0"/>
        </a:xfrm>
      </p:grpSpPr>
      <p:pic>
        <p:nvPicPr>
          <p:cNvPr id="3" name="Image 2" descr="Éléments PPT1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userDrawn="1">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pic>
        <p:nvPicPr>
          <p:cNvPr id="12" name="Image 11"/>
          <p:cNvPicPr>
            <a:picLocks noChangeAspect="1"/>
          </p:cNvPicPr>
          <p:nvPr userDrawn="1"/>
        </p:nvPicPr>
        <p:blipFill>
          <a:blip r:embed="rId3"/>
          <a:stretch>
            <a:fillRect/>
          </a:stretch>
        </p:blipFill>
        <p:spPr>
          <a:xfrm>
            <a:off x="3695700" y="3403600"/>
            <a:ext cx="1739900" cy="38100"/>
          </a:xfrm>
          <a:prstGeom prst="rect">
            <a:avLst/>
          </a:prstGeom>
        </p:spPr>
      </p:pic>
      <p:pic>
        <p:nvPicPr>
          <p:cNvPr id="13" name="Image 12"/>
          <p:cNvPicPr>
            <a:picLocks noChangeAspect="1"/>
          </p:cNvPicPr>
          <p:nvPr userDrawn="1"/>
        </p:nvPicPr>
        <p:blipFill>
          <a:blip r:embed="rId4"/>
          <a:stretch>
            <a:fillRect/>
          </a:stretch>
        </p:blipFill>
        <p:spPr>
          <a:xfrm>
            <a:off x="2366682" y="4494306"/>
            <a:ext cx="1739900" cy="38100"/>
          </a:xfrm>
          <a:prstGeom prst="rect">
            <a:avLst/>
          </a:prstGeom>
        </p:spPr>
      </p:pic>
      <p:sp>
        <p:nvSpPr>
          <p:cNvPr id="16" name="Titre 1"/>
          <p:cNvSpPr txBox="1">
            <a:spLocks/>
          </p:cNvSpPr>
          <p:nvPr userDrawn="1"/>
        </p:nvSpPr>
        <p:spPr>
          <a:xfrm>
            <a:off x="159533" y="1270001"/>
            <a:ext cx="1289762" cy="1329766"/>
          </a:xfrm>
          <a:prstGeom prst="rect">
            <a:avLst/>
          </a:prstGeom>
        </p:spPr>
        <p:txBody>
          <a:bodyPr anchor="b">
            <a:noAutofit/>
          </a:bodyPr>
          <a:lstStyle>
            <a:lvl1pPr algn="l" defTabSz="457200" rtl="0" eaLnBrk="1" latinLnBrk="0" hangingPunct="1">
              <a:spcBef>
                <a:spcPct val="0"/>
              </a:spcBef>
              <a:buNone/>
              <a:defRPr sz="2800" b="0" i="0" kern="1200">
                <a:solidFill>
                  <a:schemeClr val="bg1"/>
                </a:solidFill>
                <a:latin typeface="Lubalin Graph"/>
                <a:ea typeface="+mj-ea"/>
                <a:cs typeface="Lubalin Graph"/>
              </a:defRPr>
            </a:lvl1pPr>
          </a:lstStyle>
          <a:p>
            <a:endParaRPr lang="fr-FR" sz="3600" dirty="0"/>
          </a:p>
        </p:txBody>
      </p:sp>
    </p:spTree>
    <p:extLst>
      <p:ext uri="{BB962C8B-B14F-4D97-AF65-F5344CB8AC3E}">
        <p14:creationId xmlns:p14="http://schemas.microsoft.com/office/powerpoint/2010/main" val="3323546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Deux contenus">
    <p:spTree>
      <p:nvGrpSpPr>
        <p:cNvPr id="1" name=""/>
        <p:cNvGrpSpPr/>
        <p:nvPr/>
      </p:nvGrpSpPr>
      <p:grpSpPr>
        <a:xfrm>
          <a:off x="0" y="0"/>
          <a:ext cx="0" cy="0"/>
          <a:chOff x="0" y="0"/>
          <a:chExt cx="0" cy="0"/>
        </a:xfrm>
      </p:grpSpPr>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6" name="Image 5" descr="Éléments PPT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4"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708621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Deux contenus">
    <p:spTree>
      <p:nvGrpSpPr>
        <p:cNvPr id="1" name=""/>
        <p:cNvGrpSpPr/>
        <p:nvPr/>
      </p:nvGrpSpPr>
      <p:grpSpPr>
        <a:xfrm>
          <a:off x="0" y="0"/>
          <a:ext cx="0" cy="0"/>
          <a:chOff x="0" y="0"/>
          <a:chExt cx="0" cy="0"/>
        </a:xfrm>
      </p:grpSpPr>
      <p:grpSp>
        <p:nvGrpSpPr>
          <p:cNvPr id="6" name="Grouper 5"/>
          <p:cNvGrpSpPr/>
          <p:nvPr userDrawn="1"/>
        </p:nvGrpSpPr>
        <p:grpSpPr>
          <a:xfrm>
            <a:off x="-1" y="-1"/>
            <a:ext cx="2468407" cy="6858001"/>
            <a:chOff x="-1" y="-1"/>
            <a:chExt cx="2468407" cy="6858001"/>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8" name="Image 7" descr="Éléments PPT2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9"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0"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3241422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2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703661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4" name="Image 3" descr="Éléments PPT2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Image 1"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994" y="3810568"/>
            <a:ext cx="976318" cy="1045313"/>
          </a:xfrm>
          <a:prstGeom prst="rect">
            <a:avLst/>
          </a:prstGeom>
        </p:spPr>
      </p:pic>
      <p:sp>
        <p:nvSpPr>
          <p:cNvPr id="6" name="Espace réservé du texte 4"/>
          <p:cNvSpPr>
            <a:spLocks noGrp="1"/>
          </p:cNvSpPr>
          <p:nvPr>
            <p:ph type="body" sz="quarter" idx="13" hasCustomPrompt="1"/>
          </p:nvPr>
        </p:nvSpPr>
        <p:spPr>
          <a:xfrm>
            <a:off x="925994" y="5972377"/>
            <a:ext cx="7665182" cy="332799"/>
          </a:xfrm>
          <a:prstGeom prst="rect">
            <a:avLst/>
          </a:prstGeom>
        </p:spPr>
        <p:txBody>
          <a:bodyPr vert="horz"/>
          <a:lstStyle>
            <a:lvl1pPr marL="0" indent="0">
              <a:buNone/>
              <a:defRPr sz="1200">
                <a:latin typeface="Gotham Bold"/>
                <a:cs typeface="Gotham Bold"/>
              </a:defRPr>
            </a:lvl1pPr>
            <a:lvl2pPr marL="457200" indent="0">
              <a:buFont typeface="Arial"/>
              <a:buNone/>
              <a:defRPr sz="1800">
                <a:latin typeface="Gotham Book"/>
                <a:cs typeface="Gotham Book"/>
              </a:defRPr>
            </a:lvl2pPr>
          </a:lstStyle>
          <a:p>
            <a:pPr lvl="0"/>
            <a:r>
              <a:rPr lang="fr-FR" dirty="0"/>
              <a:t>Contact : </a:t>
            </a:r>
          </a:p>
        </p:txBody>
      </p:sp>
    </p:spTree>
    <p:extLst>
      <p:ext uri="{BB962C8B-B14F-4D97-AF65-F5344CB8AC3E}">
        <p14:creationId xmlns:p14="http://schemas.microsoft.com/office/powerpoint/2010/main" val="218159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Deux contenus">
    <p:spTree>
      <p:nvGrpSpPr>
        <p:cNvPr id="1" name=""/>
        <p:cNvGrpSpPr/>
        <p:nvPr/>
      </p:nvGrpSpPr>
      <p:grpSpPr>
        <a:xfrm>
          <a:off x="0" y="0"/>
          <a:ext cx="0" cy="0"/>
          <a:chOff x="0" y="0"/>
          <a:chExt cx="0" cy="0"/>
        </a:xfrm>
      </p:grpSpPr>
      <p:pic>
        <p:nvPicPr>
          <p:cNvPr id="6" name="Image 5" descr="Éléments PPT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riangle rectangle 1"/>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2106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ux contenus">
    <p:spTree>
      <p:nvGrpSpPr>
        <p:cNvPr id="1" name=""/>
        <p:cNvGrpSpPr/>
        <p:nvPr/>
      </p:nvGrpSpPr>
      <p:grpSpPr>
        <a:xfrm>
          <a:off x="0" y="0"/>
          <a:ext cx="0" cy="0"/>
          <a:chOff x="0" y="0"/>
          <a:chExt cx="0" cy="0"/>
        </a:xfrm>
      </p:grpSpPr>
      <p:pic>
        <p:nvPicPr>
          <p:cNvPr id="3" name="Image 2" descr="Éléments PPT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8"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1"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6114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3" name="Image 2" descr="Éléments PPT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409568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14"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0703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eux contenus">
    <p:spTree>
      <p:nvGrpSpPr>
        <p:cNvPr id="1" name=""/>
        <p:cNvGrpSpPr/>
        <p:nvPr/>
      </p:nvGrpSpPr>
      <p:grpSpPr>
        <a:xfrm>
          <a:off x="0" y="0"/>
          <a:ext cx="0" cy="0"/>
          <a:chOff x="0" y="0"/>
          <a:chExt cx="0" cy="0"/>
        </a:xfrm>
      </p:grpSpPr>
      <p:pic>
        <p:nvPicPr>
          <p:cNvPr id="2" name="Image 1" descr="Éléments PPT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127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3"/>
          <p:cNvSpPr txBox="1">
            <a:spLocks/>
          </p:cNvSpPr>
          <p:nvPr userDrawn="1"/>
        </p:nvSpPr>
        <p:spPr>
          <a:xfrm>
            <a:off x="5858435"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p>
        </p:txBody>
      </p:sp>
      <p:sp>
        <p:nvSpPr>
          <p:cNvPr id="7" name="Espace réservé du numéro de diapositive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358056121"/>
      </p:ext>
    </p:extLst>
  </p:cSld>
  <p:clrMap bg1="lt1" tx1="dk1" bg2="lt2" tx2="dk2" accent1="accent1" accent2="accent2" accent3="accent3" accent4="accent4" accent5="accent5" accent6="accent6" hlink="hlink" folHlink="folHlink"/>
  <p:sldLayoutIdLst>
    <p:sldLayoutId id="2147483694" r:id="rId1"/>
    <p:sldLayoutId id="2147483684" r:id="rId2"/>
    <p:sldLayoutId id="2147483649" r:id="rId3"/>
    <p:sldLayoutId id="2147483660" r:id="rId4"/>
    <p:sldLayoutId id="2147483687" r:id="rId5"/>
    <p:sldLayoutId id="2147483679" r:id="rId6"/>
    <p:sldLayoutId id="2147483650" r:id="rId7"/>
    <p:sldLayoutId id="2147483676" r:id="rId8"/>
    <p:sldLayoutId id="2147483685" r:id="rId9"/>
    <p:sldLayoutId id="2147483681" r:id="rId10"/>
    <p:sldLayoutId id="2147483651" r:id="rId11"/>
    <p:sldLayoutId id="2147483677" r:id="rId12"/>
    <p:sldLayoutId id="2147483690" r:id="rId13"/>
    <p:sldLayoutId id="2147483680" r:id="rId14"/>
    <p:sldLayoutId id="2147483652" r:id="rId15"/>
    <p:sldLayoutId id="2147483678" r:id="rId16"/>
    <p:sldLayoutId id="2147483686" r:id="rId17"/>
    <p:sldLayoutId id="2147483682" r:id="rId18"/>
    <p:sldLayoutId id="2147483692" r:id="rId19"/>
    <p:sldLayoutId id="2147483688" r:id="rId20"/>
    <p:sldLayoutId id="2147483689" r:id="rId21"/>
    <p:sldLayoutId id="2147483691" r:id="rId22"/>
    <p:sldLayoutId id="2147483653"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3"/>
          <p:cNvSpPr txBox="1">
            <a:spLocks/>
          </p:cNvSpPr>
          <p:nvPr userDrawn="1"/>
        </p:nvSpPr>
        <p:spPr>
          <a:xfrm>
            <a:off x="5858435"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p>
        </p:txBody>
      </p:sp>
      <p:sp>
        <p:nvSpPr>
          <p:cNvPr id="7" name="Espace réservé du numéro de diapositive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240802217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7.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7.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1.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1.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8.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3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4129" y="3627974"/>
            <a:ext cx="5132439" cy="1927252"/>
          </a:xfrm>
        </p:spPr>
        <p:txBody>
          <a:bodyPr>
            <a:normAutofit fontScale="90000"/>
          </a:bodyPr>
          <a:lstStyle/>
          <a:p>
            <a:pPr algn="ctr"/>
            <a:r>
              <a:rPr lang="fr-FR" sz="3600" dirty="0"/>
              <a:t>Le calcul de l’effectif en Equivalent Temps Plein (ETP) et de l’Effectif Total Rémunéré (ETR)</a:t>
            </a:r>
            <a:endParaRPr lang="fr-FR" dirty="0"/>
          </a:p>
        </p:txBody>
      </p:sp>
      <p:pic>
        <p:nvPicPr>
          <p:cNvPr id="4" name="Audio 3">
            <a:hlinkClick r:id="" action="ppaction://media"/>
            <a:extLst>
              <a:ext uri="{FF2B5EF4-FFF2-40B4-BE49-F238E27FC236}">
                <a16:creationId xmlns:a16="http://schemas.microsoft.com/office/drawing/2014/main" id="{38B3FCDE-DB1C-4AF9-A1E7-70CB28A8B1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8321729"/>
      </p:ext>
    </p:extLst>
  </p:cSld>
  <p:clrMapOvr>
    <a:masterClrMapping/>
  </p:clrMapOvr>
  <mc:AlternateContent xmlns:mc="http://schemas.openxmlformats.org/markup-compatibility/2006" xmlns:p14="http://schemas.microsoft.com/office/powerpoint/2010/main">
    <mc:Choice Requires="p14">
      <p:transition spd="slow" p14:dur="2000" advTm="9157"/>
    </mc:Choice>
    <mc:Fallback xmlns="">
      <p:transition spd="slow" advTm="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B6814AD-9E63-4B47-BEFA-4661479408CE}"/>
              </a:ext>
            </a:extLst>
          </p:cNvPr>
          <p:cNvSpPr>
            <a:spLocks noGrp="1"/>
          </p:cNvSpPr>
          <p:nvPr>
            <p:ph type="sldNum" sz="quarter" idx="4"/>
          </p:nvPr>
        </p:nvSpPr>
        <p:spPr/>
        <p:txBody>
          <a:bodyPr/>
          <a:lstStyle/>
          <a:p>
            <a:fld id="{5DF31815-FCF8-CF48-BD4B-7C0F13A35423}" type="slidenum">
              <a:rPr lang="fr-FR" smtClean="0"/>
              <a:pPr/>
              <a:t>10</a:t>
            </a:fld>
            <a:endParaRPr lang="fr-FR" dirty="0"/>
          </a:p>
        </p:txBody>
      </p:sp>
      <p:sp>
        <p:nvSpPr>
          <p:cNvPr id="4" name="Titre 3">
            <a:extLst>
              <a:ext uri="{FF2B5EF4-FFF2-40B4-BE49-F238E27FC236}">
                <a16:creationId xmlns:a16="http://schemas.microsoft.com/office/drawing/2014/main" id="{32335F19-6593-4982-A844-09E2DA4FB6E9}"/>
              </a:ext>
            </a:extLst>
          </p:cNvPr>
          <p:cNvSpPr>
            <a:spLocks noGrp="1"/>
          </p:cNvSpPr>
          <p:nvPr>
            <p:ph type="ctrTitle"/>
          </p:nvPr>
        </p:nvSpPr>
        <p:spPr/>
        <p:txBody>
          <a:bodyPr>
            <a:normAutofit fontScale="90000"/>
          </a:bodyPr>
          <a:lstStyle/>
          <a:p>
            <a:r>
              <a:rPr lang="fr-FR" dirty="0"/>
              <a:t>Saisie de l’ETP et de l’ETR (suite)</a:t>
            </a:r>
          </a:p>
        </p:txBody>
      </p:sp>
      <p:pic>
        <p:nvPicPr>
          <p:cNvPr id="9" name="Audio 8">
            <a:hlinkClick r:id="" action="ppaction://media"/>
            <a:extLst>
              <a:ext uri="{FF2B5EF4-FFF2-40B4-BE49-F238E27FC236}">
                <a16:creationId xmlns:a16="http://schemas.microsoft.com/office/drawing/2014/main" id="{62B393E0-706B-4802-86D5-91089C2D9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3" name="Image 2">
            <a:extLst>
              <a:ext uri="{FF2B5EF4-FFF2-40B4-BE49-F238E27FC236}">
                <a16:creationId xmlns:a16="http://schemas.microsoft.com/office/drawing/2014/main" id="{55365C8B-5D4D-32AB-477E-C750EA6C8447}"/>
              </a:ext>
            </a:extLst>
          </p:cNvPr>
          <p:cNvPicPr>
            <a:picLocks noChangeAspect="1"/>
          </p:cNvPicPr>
          <p:nvPr/>
        </p:nvPicPr>
        <p:blipFill>
          <a:blip r:embed="rId6"/>
          <a:stretch>
            <a:fillRect/>
          </a:stretch>
        </p:blipFill>
        <p:spPr>
          <a:xfrm>
            <a:off x="3060548" y="1560946"/>
            <a:ext cx="5760721" cy="2309090"/>
          </a:xfrm>
          <a:prstGeom prst="rect">
            <a:avLst/>
          </a:prstGeom>
        </p:spPr>
      </p:pic>
    </p:spTree>
    <p:extLst>
      <p:ext uri="{BB962C8B-B14F-4D97-AF65-F5344CB8AC3E}">
        <p14:creationId xmlns:p14="http://schemas.microsoft.com/office/powerpoint/2010/main" val="1990768790"/>
      </p:ext>
    </p:extLst>
  </p:cSld>
  <p:clrMapOvr>
    <a:masterClrMapping/>
  </p:clrMapOvr>
  <mc:AlternateContent xmlns:mc="http://schemas.openxmlformats.org/markup-compatibility/2006" xmlns:p14="http://schemas.microsoft.com/office/powerpoint/2010/main">
    <mc:Choice Requires="p14">
      <p:transition spd="slow" p14:dur="2000" advTm="20859"/>
    </mc:Choice>
    <mc:Fallback xmlns="">
      <p:transition spd="slow" advTm="2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dirty="0"/>
              <a:t>Formulaire de contact sur le site du FIPHFP</a:t>
            </a:r>
          </a:p>
          <a:p>
            <a:endParaRPr lang="fr-FR" dirty="0"/>
          </a:p>
        </p:txBody>
      </p:sp>
    </p:spTree>
    <p:extLst>
      <p:ext uri="{BB962C8B-B14F-4D97-AF65-F5344CB8AC3E}">
        <p14:creationId xmlns:p14="http://schemas.microsoft.com/office/powerpoint/2010/main" val="1455882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554D716-6074-4F6E-BB0D-74D867BDD1B4}"/>
              </a:ext>
            </a:extLst>
          </p:cNvPr>
          <p:cNvSpPr>
            <a:spLocks noGrp="1"/>
          </p:cNvSpPr>
          <p:nvPr>
            <p:ph type="sldNum" sz="quarter" idx="4"/>
          </p:nvPr>
        </p:nvSpPr>
        <p:spPr/>
        <p:txBody>
          <a:bodyPr/>
          <a:lstStyle/>
          <a:p>
            <a:fld id="{5DF31815-FCF8-CF48-BD4B-7C0F13A35423}" type="slidenum">
              <a:rPr lang="fr-FR" smtClean="0"/>
              <a:pPr/>
              <a:t>2</a:t>
            </a:fld>
            <a:endParaRPr lang="fr-FR" dirty="0"/>
          </a:p>
        </p:txBody>
      </p:sp>
      <p:sp>
        <p:nvSpPr>
          <p:cNvPr id="3" name="Titre 2">
            <a:extLst>
              <a:ext uri="{FF2B5EF4-FFF2-40B4-BE49-F238E27FC236}">
                <a16:creationId xmlns:a16="http://schemas.microsoft.com/office/drawing/2014/main" id="{BE3F62F1-DC37-4533-8F5E-539B72CF6BA3}"/>
              </a:ext>
            </a:extLst>
          </p:cNvPr>
          <p:cNvSpPr>
            <a:spLocks noGrp="1"/>
          </p:cNvSpPr>
          <p:nvPr>
            <p:ph type="ctrTitle"/>
          </p:nvPr>
        </p:nvSpPr>
        <p:spPr/>
        <p:txBody>
          <a:bodyPr>
            <a:normAutofit fontScale="90000"/>
          </a:bodyPr>
          <a:lstStyle/>
          <a:p>
            <a:r>
              <a:rPr lang="fr-FR" dirty="0"/>
              <a:t>Date de référence pour le calcul de l’ETP et de l’ETR</a:t>
            </a:r>
          </a:p>
        </p:txBody>
      </p:sp>
      <p:graphicFrame>
        <p:nvGraphicFramePr>
          <p:cNvPr id="6" name="Diagramme 5">
            <a:extLst>
              <a:ext uri="{FF2B5EF4-FFF2-40B4-BE49-F238E27FC236}">
                <a16:creationId xmlns:a16="http://schemas.microsoft.com/office/drawing/2014/main" id="{AB29CBD5-53D6-4E08-8F0D-79806974E07C}"/>
              </a:ext>
            </a:extLst>
          </p:cNvPr>
          <p:cNvGraphicFramePr/>
          <p:nvPr>
            <p:extLst>
              <p:ext uri="{D42A27DB-BD31-4B8C-83A1-F6EECF244321}">
                <p14:modId xmlns:p14="http://schemas.microsoft.com/office/powerpoint/2010/main" val="1122520709"/>
              </p:ext>
            </p:extLst>
          </p:nvPr>
        </p:nvGraphicFramePr>
        <p:xfrm>
          <a:off x="2840691" y="2376271"/>
          <a:ext cx="5980578" cy="37878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Espace réservé du texte 4">
            <a:extLst>
              <a:ext uri="{FF2B5EF4-FFF2-40B4-BE49-F238E27FC236}">
                <a16:creationId xmlns:a16="http://schemas.microsoft.com/office/drawing/2014/main" id="{00717C7B-7C6A-479F-9464-B7EFA4F14AC7}"/>
              </a:ext>
            </a:extLst>
          </p:cNvPr>
          <p:cNvSpPr>
            <a:spLocks noGrp="1"/>
          </p:cNvSpPr>
          <p:nvPr>
            <p:ph type="body" sz="quarter" idx="14"/>
          </p:nvPr>
        </p:nvSpPr>
        <p:spPr>
          <a:xfrm>
            <a:off x="224118" y="3295650"/>
            <a:ext cx="2168899" cy="2740679"/>
          </a:xfrm>
        </p:spPr>
        <p:txBody>
          <a:bodyPr/>
          <a:lstStyle/>
          <a:p>
            <a:pPr lvl="0"/>
            <a:r>
              <a:rPr lang="fr-FR" dirty="0">
                <a:solidFill>
                  <a:prstClr val="black"/>
                </a:solidFill>
              </a:rPr>
              <a:t>Il convient d’entendre :</a:t>
            </a:r>
          </a:p>
          <a:p>
            <a:pPr marL="285750" lvl="0" indent="-285750">
              <a:buFont typeface="Arial" panose="020B0604020202020204" pitchFamily="34" charset="0"/>
              <a:buChar char="•"/>
            </a:pPr>
            <a:r>
              <a:rPr lang="fr-FR" sz="1400" dirty="0">
                <a:solidFill>
                  <a:prstClr val="black"/>
                </a:solidFill>
              </a:rPr>
              <a:t>« </a:t>
            </a:r>
            <a:r>
              <a:rPr lang="fr-FR" sz="1400" b="1" dirty="0">
                <a:solidFill>
                  <a:prstClr val="black"/>
                </a:solidFill>
              </a:rPr>
              <a:t>Année N</a:t>
            </a:r>
            <a:r>
              <a:rPr lang="fr-FR" sz="1400" dirty="0">
                <a:solidFill>
                  <a:prstClr val="black"/>
                </a:solidFill>
              </a:rPr>
              <a:t> » : année civile au cours de laquelle est effectuée la déclaration </a:t>
            </a:r>
            <a:r>
              <a:rPr lang="fr-FR" sz="1400" dirty="0">
                <a:solidFill>
                  <a:prstClr val="black"/>
                </a:solidFill>
                <a:highlight>
                  <a:srgbClr val="FFFF00"/>
                </a:highlight>
              </a:rPr>
              <a:t>(ex : 2024)</a:t>
            </a:r>
          </a:p>
          <a:p>
            <a:pPr marL="285750" lvl="0" indent="-285750">
              <a:buFont typeface="Arial" panose="020B0604020202020204" pitchFamily="34" charset="0"/>
              <a:buChar char="•"/>
            </a:pPr>
            <a:r>
              <a:rPr lang="fr-FR" sz="1400" dirty="0">
                <a:solidFill>
                  <a:prstClr val="black"/>
                </a:solidFill>
              </a:rPr>
              <a:t>« </a:t>
            </a:r>
            <a:r>
              <a:rPr lang="fr-FR" sz="1400" b="1" dirty="0">
                <a:solidFill>
                  <a:prstClr val="black"/>
                </a:solidFill>
              </a:rPr>
              <a:t>Année N-1</a:t>
            </a:r>
            <a:r>
              <a:rPr lang="fr-FR" sz="1400" dirty="0">
                <a:solidFill>
                  <a:prstClr val="black"/>
                </a:solidFill>
              </a:rPr>
              <a:t> » : année civile sur laquelle porte la déclaration (</a:t>
            </a:r>
            <a:r>
              <a:rPr lang="fr-FR" sz="1400" dirty="0">
                <a:solidFill>
                  <a:prstClr val="black"/>
                </a:solidFill>
                <a:highlight>
                  <a:srgbClr val="FFFF00"/>
                </a:highlight>
              </a:rPr>
              <a:t>ex : 2023)</a:t>
            </a:r>
          </a:p>
          <a:p>
            <a:endParaRPr lang="fr-FR" dirty="0"/>
          </a:p>
        </p:txBody>
      </p:sp>
      <p:pic>
        <p:nvPicPr>
          <p:cNvPr id="7" name="Audio 6">
            <a:hlinkClick r:id="" action="ppaction://media"/>
            <a:extLst>
              <a:ext uri="{FF2B5EF4-FFF2-40B4-BE49-F238E27FC236}">
                <a16:creationId xmlns:a16="http://schemas.microsoft.com/office/drawing/2014/main" id="{0279D267-7719-4809-A13B-3A43B9A6B0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4382351"/>
      </p:ext>
    </p:extLst>
  </p:cSld>
  <p:clrMapOvr>
    <a:masterClrMapping/>
  </p:clrMapOvr>
  <mc:AlternateContent xmlns:mc="http://schemas.openxmlformats.org/markup-compatibility/2006" xmlns:p14="http://schemas.microsoft.com/office/powerpoint/2010/main">
    <mc:Choice Requires="p14">
      <p:transition spd="slow" p14:dur="2000" advTm="42840"/>
    </mc:Choice>
    <mc:Fallback xmlns="">
      <p:transition spd="slow" advTm="4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5DF31815-FCF8-CF48-BD4B-7C0F13A35423}" type="slidenum">
              <a:rPr lang="fr-FR" smtClean="0"/>
              <a:pPr/>
              <a:t>3</a:t>
            </a:fld>
            <a:endParaRPr lang="fr-FR" dirty="0"/>
          </a:p>
        </p:txBody>
      </p:sp>
      <p:sp>
        <p:nvSpPr>
          <p:cNvPr id="3" name="Titre 2"/>
          <p:cNvSpPr>
            <a:spLocks noGrp="1"/>
          </p:cNvSpPr>
          <p:nvPr>
            <p:ph type="ctrTitle"/>
          </p:nvPr>
        </p:nvSpPr>
        <p:spPr/>
        <p:txBody>
          <a:bodyPr>
            <a:normAutofit fontScale="90000"/>
          </a:bodyPr>
          <a:lstStyle/>
          <a:p>
            <a:pPr algn="ctr"/>
            <a:r>
              <a:rPr lang="fr-FR" dirty="0"/>
              <a:t>Effectif en Equivalent Temps Plein (ETP)</a:t>
            </a:r>
          </a:p>
        </p:txBody>
      </p:sp>
      <p:graphicFrame>
        <p:nvGraphicFramePr>
          <p:cNvPr id="5" name="Diagramme 4">
            <a:extLst>
              <a:ext uri="{FF2B5EF4-FFF2-40B4-BE49-F238E27FC236}">
                <a16:creationId xmlns:a16="http://schemas.microsoft.com/office/drawing/2014/main" id="{38C721CD-E21D-429B-962C-21DDD14513E9}"/>
              </a:ext>
            </a:extLst>
          </p:cNvPr>
          <p:cNvGraphicFramePr/>
          <p:nvPr>
            <p:extLst>
              <p:ext uri="{D42A27DB-BD31-4B8C-83A1-F6EECF244321}">
                <p14:modId xmlns:p14="http://schemas.microsoft.com/office/powerpoint/2010/main" val="667393713"/>
              </p:ext>
            </p:extLst>
          </p:nvPr>
        </p:nvGraphicFramePr>
        <p:xfrm>
          <a:off x="1850091" y="2528045"/>
          <a:ext cx="6971178" cy="36606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F50D8BB6-E69F-4BD4-ADFC-61648F8382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8625028"/>
      </p:ext>
    </p:extLst>
  </p:cSld>
  <p:clrMapOvr>
    <a:masterClrMapping/>
  </p:clrMapOvr>
  <mc:AlternateContent xmlns:mc="http://schemas.openxmlformats.org/markup-compatibility/2006" xmlns:p14="http://schemas.microsoft.com/office/powerpoint/2010/main">
    <mc:Choice Requires="p14">
      <p:transition spd="slow" p14:dur="2000" advTm="39654"/>
    </mc:Choice>
    <mc:Fallback xmlns="">
      <p:transition spd="slow" advTm="3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5DF31815-FCF8-CF48-BD4B-7C0F13A35423}" type="slidenum">
              <a:rPr lang="fr-FR" smtClean="0"/>
              <a:pPr/>
              <a:t>4</a:t>
            </a:fld>
            <a:endParaRPr lang="fr-FR" dirty="0"/>
          </a:p>
        </p:txBody>
      </p:sp>
      <p:sp>
        <p:nvSpPr>
          <p:cNvPr id="3" name="Titre 2"/>
          <p:cNvSpPr>
            <a:spLocks noGrp="1"/>
          </p:cNvSpPr>
          <p:nvPr>
            <p:ph type="ctrTitle"/>
          </p:nvPr>
        </p:nvSpPr>
        <p:spPr/>
        <p:txBody>
          <a:bodyPr>
            <a:normAutofit fontScale="90000"/>
          </a:bodyPr>
          <a:lstStyle/>
          <a:p>
            <a:pPr algn="ctr"/>
            <a:r>
              <a:rPr lang="fr-FR" dirty="0"/>
              <a:t>Effectif Total Rémunéré </a:t>
            </a:r>
            <a:br>
              <a:rPr lang="fr-FR" dirty="0"/>
            </a:br>
            <a:r>
              <a:rPr lang="fr-FR" dirty="0"/>
              <a:t>(ETR)</a:t>
            </a:r>
          </a:p>
        </p:txBody>
      </p:sp>
      <p:graphicFrame>
        <p:nvGraphicFramePr>
          <p:cNvPr id="5" name="Diagramme 4">
            <a:extLst>
              <a:ext uri="{FF2B5EF4-FFF2-40B4-BE49-F238E27FC236}">
                <a16:creationId xmlns:a16="http://schemas.microsoft.com/office/drawing/2014/main" id="{C88CAF88-C1A4-4083-9AB5-2170954A0725}"/>
              </a:ext>
            </a:extLst>
          </p:cNvPr>
          <p:cNvGraphicFramePr/>
          <p:nvPr>
            <p:extLst>
              <p:ext uri="{D42A27DB-BD31-4B8C-83A1-F6EECF244321}">
                <p14:modId xmlns:p14="http://schemas.microsoft.com/office/powerpoint/2010/main" val="740256084"/>
              </p:ext>
            </p:extLst>
          </p:nvPr>
        </p:nvGraphicFramePr>
        <p:xfrm>
          <a:off x="1308566" y="1680950"/>
          <a:ext cx="7357315" cy="4357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E85CBA55-008A-4FDA-9DAD-220D6FA7CD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8109443"/>
      </p:ext>
    </p:extLst>
  </p:cSld>
  <p:clrMapOvr>
    <a:masterClrMapping/>
  </p:clrMapOvr>
  <mc:AlternateContent xmlns:mc="http://schemas.openxmlformats.org/markup-compatibility/2006" xmlns:p14="http://schemas.microsoft.com/office/powerpoint/2010/main">
    <mc:Choice Requires="p14">
      <p:transition spd="slow" p14:dur="2000" advTm="48408"/>
    </mc:Choice>
    <mc:Fallback xmlns="">
      <p:transition spd="slow" advTm="4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3B5F75-D948-4422-ABAD-FB3EAFE2CBE2}"/>
              </a:ext>
            </a:extLst>
          </p:cNvPr>
          <p:cNvSpPr>
            <a:spLocks noGrp="1"/>
          </p:cNvSpPr>
          <p:nvPr>
            <p:ph type="sldNum" sz="quarter" idx="4"/>
          </p:nvPr>
        </p:nvSpPr>
        <p:spPr/>
        <p:txBody>
          <a:bodyPr/>
          <a:lstStyle/>
          <a:p>
            <a:fld id="{5DF31815-FCF8-CF48-BD4B-7C0F13A35423}" type="slidenum">
              <a:rPr lang="fr-FR" smtClean="0"/>
              <a:pPr/>
              <a:t>5</a:t>
            </a:fld>
            <a:endParaRPr lang="fr-FR" dirty="0"/>
          </a:p>
        </p:txBody>
      </p:sp>
      <p:sp>
        <p:nvSpPr>
          <p:cNvPr id="3" name="Espace réservé du texte 2">
            <a:extLst>
              <a:ext uri="{FF2B5EF4-FFF2-40B4-BE49-F238E27FC236}">
                <a16:creationId xmlns:a16="http://schemas.microsoft.com/office/drawing/2014/main" id="{A3B82AF8-D5A7-4F89-B04F-858F87BC6C68}"/>
              </a:ext>
            </a:extLst>
          </p:cNvPr>
          <p:cNvSpPr>
            <a:spLocks noGrp="1"/>
          </p:cNvSpPr>
          <p:nvPr>
            <p:ph type="body" sz="quarter" idx="14"/>
          </p:nvPr>
        </p:nvSpPr>
        <p:spPr/>
        <p:txBody>
          <a:bodyPr/>
          <a:lstStyle/>
          <a:p>
            <a:endParaRPr lang="fr-FR"/>
          </a:p>
        </p:txBody>
      </p:sp>
      <p:sp>
        <p:nvSpPr>
          <p:cNvPr id="4" name="Titre 3">
            <a:extLst>
              <a:ext uri="{FF2B5EF4-FFF2-40B4-BE49-F238E27FC236}">
                <a16:creationId xmlns:a16="http://schemas.microsoft.com/office/drawing/2014/main" id="{DD3CEFD9-5A13-4980-9A8C-36B72C8FA8C0}"/>
              </a:ext>
            </a:extLst>
          </p:cNvPr>
          <p:cNvSpPr>
            <a:spLocks noGrp="1"/>
          </p:cNvSpPr>
          <p:nvPr>
            <p:ph type="ctrTitle"/>
          </p:nvPr>
        </p:nvSpPr>
        <p:spPr/>
        <p:txBody>
          <a:bodyPr>
            <a:noAutofit/>
          </a:bodyPr>
          <a:lstStyle/>
          <a:p>
            <a:r>
              <a:rPr lang="fr-FR" sz="2400" dirty="0"/>
              <a:t>Cas particulier : Agent non titulaire recruté sur un emploi non permanent</a:t>
            </a:r>
          </a:p>
        </p:txBody>
      </p:sp>
      <p:sp>
        <p:nvSpPr>
          <p:cNvPr id="5" name="Espace réservé du texte 4">
            <a:extLst>
              <a:ext uri="{FF2B5EF4-FFF2-40B4-BE49-F238E27FC236}">
                <a16:creationId xmlns:a16="http://schemas.microsoft.com/office/drawing/2014/main" id="{36C590DB-3997-4782-8CC6-EE3E4F451333}"/>
              </a:ext>
            </a:extLst>
          </p:cNvPr>
          <p:cNvSpPr>
            <a:spLocks noGrp="1"/>
          </p:cNvSpPr>
          <p:nvPr>
            <p:ph type="body" sz="quarter" idx="13"/>
          </p:nvPr>
        </p:nvSpPr>
        <p:spPr>
          <a:xfrm>
            <a:off x="2621803" y="1978701"/>
            <a:ext cx="6370916" cy="4281651"/>
          </a:xfrm>
        </p:spPr>
        <p:txBody>
          <a:bodyPr/>
          <a:lstStyle/>
          <a:p>
            <a:pPr algn="just"/>
            <a:r>
              <a:rPr lang="fr-FR" sz="2400" dirty="0"/>
              <a:t>Vous pouvez les comptabiliser, au prorata de leur temps de présence dans l'effectif, sous 2 conditions cumulatives :</a:t>
            </a:r>
          </a:p>
          <a:p>
            <a:pPr marL="1085850" lvl="1" indent="-342900" algn="just">
              <a:buFont typeface="Courier New" panose="02070309020205020404" pitchFamily="49" charset="0"/>
              <a:buChar char="o"/>
            </a:pPr>
            <a:r>
              <a:rPr lang="fr-FR" sz="2400" dirty="0"/>
              <a:t>Ils sont présents dans vos effectifs au 31 décembre N-1</a:t>
            </a:r>
          </a:p>
          <a:p>
            <a:pPr lvl="1" indent="0" algn="ctr">
              <a:buNone/>
            </a:pPr>
            <a:r>
              <a:rPr lang="fr-FR" sz="3400" b="1" dirty="0">
                <a:effectLst>
                  <a:outerShdw blurRad="38100" dist="38100" dir="2700000" algn="tl">
                    <a:srgbClr val="000000">
                      <a:alpha val="43137"/>
                    </a:srgbClr>
                  </a:outerShdw>
                </a:effectLst>
              </a:rPr>
              <a:t>et</a:t>
            </a:r>
          </a:p>
          <a:p>
            <a:pPr marL="1085850" lvl="1" indent="-342900" algn="just">
              <a:buFont typeface="Courier New" panose="02070309020205020404" pitchFamily="49" charset="0"/>
              <a:buChar char="o"/>
            </a:pPr>
            <a:r>
              <a:rPr lang="fr-FR" sz="2400" dirty="0"/>
              <a:t>Ils ont été rémunérés pendant une période supérieure à six mois entre le 1er janvier et le 31 décembre N-1  ; cette période pouvant être discontinue.</a:t>
            </a:r>
          </a:p>
        </p:txBody>
      </p:sp>
      <p:pic>
        <p:nvPicPr>
          <p:cNvPr id="6" name="Audio 5">
            <a:hlinkClick r:id="" action="ppaction://media"/>
            <a:extLst>
              <a:ext uri="{FF2B5EF4-FFF2-40B4-BE49-F238E27FC236}">
                <a16:creationId xmlns:a16="http://schemas.microsoft.com/office/drawing/2014/main" id="{E8D41F61-0C72-4496-8FD5-5711A7D85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7973425"/>
      </p:ext>
    </p:extLst>
  </p:cSld>
  <p:clrMapOvr>
    <a:masterClrMapping/>
  </p:clrMapOvr>
  <mc:AlternateContent xmlns:mc="http://schemas.openxmlformats.org/markup-compatibility/2006" xmlns:p14="http://schemas.microsoft.com/office/powerpoint/2010/main">
    <mc:Choice Requires="p14">
      <p:transition spd="slow" p14:dur="2000" advTm="38173"/>
    </mc:Choice>
    <mc:Fallback xmlns="">
      <p:transition spd="slow" advTm="3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Espace réservé du texte 2"/>
          <p:cNvSpPr>
            <a:spLocks noGrp="1"/>
          </p:cNvSpPr>
          <p:nvPr>
            <p:ph type="body" sz="quarter" idx="14"/>
          </p:nvPr>
        </p:nvSpPr>
        <p:spPr/>
        <p:txBody>
          <a:bodyPr/>
          <a:lstStyle/>
          <a:p>
            <a:endParaRPr lang="fr-FR"/>
          </a:p>
        </p:txBody>
      </p:sp>
      <p:sp>
        <p:nvSpPr>
          <p:cNvPr id="4" name="Titre 3"/>
          <p:cNvSpPr>
            <a:spLocks noGrp="1"/>
          </p:cNvSpPr>
          <p:nvPr>
            <p:ph type="ctrTitle"/>
          </p:nvPr>
        </p:nvSpPr>
        <p:spPr>
          <a:xfrm>
            <a:off x="3720355" y="755687"/>
            <a:ext cx="5100913" cy="499683"/>
          </a:xfrm>
        </p:spPr>
        <p:txBody>
          <a:bodyPr>
            <a:noAutofit/>
          </a:bodyPr>
          <a:lstStyle/>
          <a:p>
            <a:r>
              <a:rPr lang="fr-FR" sz="2400" dirty="0"/>
              <a:t>Ne comptabiliser ni en ETP, ni en ETR</a:t>
            </a:r>
          </a:p>
        </p:txBody>
      </p:sp>
      <p:graphicFrame>
        <p:nvGraphicFramePr>
          <p:cNvPr id="6" name="Diagramme 5">
            <a:extLst>
              <a:ext uri="{FF2B5EF4-FFF2-40B4-BE49-F238E27FC236}">
                <a16:creationId xmlns:a16="http://schemas.microsoft.com/office/drawing/2014/main" id="{A562AECC-2B78-42F5-8661-FF9243E8F65F}"/>
              </a:ext>
            </a:extLst>
          </p:cNvPr>
          <p:cNvGraphicFramePr/>
          <p:nvPr>
            <p:extLst>
              <p:ext uri="{D42A27DB-BD31-4B8C-83A1-F6EECF244321}">
                <p14:modId xmlns:p14="http://schemas.microsoft.com/office/powerpoint/2010/main" val="1712518999"/>
              </p:ext>
            </p:extLst>
          </p:nvPr>
        </p:nvGraphicFramePr>
        <p:xfrm>
          <a:off x="2438157" y="1654377"/>
          <a:ext cx="6600912" cy="4746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7FA0070-DCC4-42F2-93A7-27D0834AA3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0653328"/>
      </p:ext>
    </p:extLst>
  </p:cSld>
  <p:clrMapOvr>
    <a:masterClrMapping/>
  </p:clrMapOvr>
  <mc:AlternateContent xmlns:mc="http://schemas.openxmlformats.org/markup-compatibility/2006" xmlns:p14="http://schemas.microsoft.com/office/powerpoint/2010/main">
    <mc:Choice Requires="p14">
      <p:transition spd="slow" p14:dur="2000" advTm="64248"/>
    </mc:Choice>
    <mc:Fallback xmlns="">
      <p:transition spd="slow" advTm="6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Espace réservé du texte 2"/>
          <p:cNvSpPr>
            <a:spLocks noGrp="1"/>
          </p:cNvSpPr>
          <p:nvPr>
            <p:ph type="body" sz="quarter" idx="14"/>
          </p:nvPr>
        </p:nvSpPr>
        <p:spPr/>
        <p:txBody>
          <a:bodyPr/>
          <a:lstStyle/>
          <a:p>
            <a:endParaRPr lang="fr-FR"/>
          </a:p>
        </p:txBody>
      </p:sp>
      <p:sp>
        <p:nvSpPr>
          <p:cNvPr id="4" name="Titre 3"/>
          <p:cNvSpPr>
            <a:spLocks noGrp="1"/>
          </p:cNvSpPr>
          <p:nvPr>
            <p:ph type="ctrTitle"/>
          </p:nvPr>
        </p:nvSpPr>
        <p:spPr>
          <a:xfrm>
            <a:off x="3720355" y="755687"/>
            <a:ext cx="5100913" cy="499683"/>
          </a:xfrm>
        </p:spPr>
        <p:txBody>
          <a:bodyPr>
            <a:noAutofit/>
          </a:bodyPr>
          <a:lstStyle/>
          <a:p>
            <a:r>
              <a:rPr lang="fr-FR" sz="2400" dirty="0"/>
              <a:t>Ne comptabiliser ni en ETP ni en ETR</a:t>
            </a:r>
          </a:p>
        </p:txBody>
      </p:sp>
      <p:graphicFrame>
        <p:nvGraphicFramePr>
          <p:cNvPr id="6" name="Diagramme 5">
            <a:extLst>
              <a:ext uri="{FF2B5EF4-FFF2-40B4-BE49-F238E27FC236}">
                <a16:creationId xmlns:a16="http://schemas.microsoft.com/office/drawing/2014/main" id="{D95F5EDB-4242-48CD-8778-C653FA76FD73}"/>
              </a:ext>
            </a:extLst>
          </p:cNvPr>
          <p:cNvGraphicFramePr/>
          <p:nvPr>
            <p:extLst>
              <p:ext uri="{D42A27DB-BD31-4B8C-83A1-F6EECF244321}">
                <p14:modId xmlns:p14="http://schemas.microsoft.com/office/powerpoint/2010/main" val="3206502377"/>
              </p:ext>
            </p:extLst>
          </p:nvPr>
        </p:nvGraphicFramePr>
        <p:xfrm>
          <a:off x="2002958" y="1636852"/>
          <a:ext cx="6969591" cy="47540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B7E82244-5FFE-4AFE-95DB-F95AF263FA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795595"/>
      </p:ext>
    </p:extLst>
  </p:cSld>
  <p:clrMapOvr>
    <a:masterClrMapping/>
  </p:clrMapOvr>
  <mc:AlternateContent xmlns:mc="http://schemas.openxmlformats.org/markup-compatibility/2006" xmlns:p14="http://schemas.microsoft.com/office/powerpoint/2010/main">
    <mc:Choice Requires="p14">
      <p:transition spd="slow" p14:dur="2000" advTm="61445"/>
    </mc:Choice>
    <mc:Fallback xmlns="">
      <p:transition spd="slow" advTm="6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44C17E1-415E-47AE-BB4A-58B59FC6BD6A}"/>
              </a:ext>
            </a:extLst>
          </p:cNvPr>
          <p:cNvSpPr>
            <a:spLocks noGrp="1"/>
          </p:cNvSpPr>
          <p:nvPr>
            <p:ph type="sldNum" sz="quarter" idx="4"/>
          </p:nvPr>
        </p:nvSpPr>
        <p:spPr/>
        <p:txBody>
          <a:bodyPr/>
          <a:lstStyle/>
          <a:p>
            <a:fld id="{5DF31815-FCF8-CF48-BD4B-7C0F13A35423}" type="slidenum">
              <a:rPr lang="fr-FR" smtClean="0"/>
              <a:pPr/>
              <a:t>8</a:t>
            </a:fld>
            <a:endParaRPr lang="fr-FR" dirty="0"/>
          </a:p>
        </p:txBody>
      </p:sp>
      <p:sp>
        <p:nvSpPr>
          <p:cNvPr id="4" name="Titre 3">
            <a:extLst>
              <a:ext uri="{FF2B5EF4-FFF2-40B4-BE49-F238E27FC236}">
                <a16:creationId xmlns:a16="http://schemas.microsoft.com/office/drawing/2014/main" id="{8159357B-5F61-448A-86B1-75C81DEBCA62}"/>
              </a:ext>
            </a:extLst>
          </p:cNvPr>
          <p:cNvSpPr>
            <a:spLocks noGrp="1"/>
          </p:cNvSpPr>
          <p:nvPr>
            <p:ph type="ctrTitle"/>
          </p:nvPr>
        </p:nvSpPr>
        <p:spPr/>
        <p:txBody>
          <a:bodyPr>
            <a:normAutofit fontScale="90000"/>
          </a:bodyPr>
          <a:lstStyle/>
          <a:p>
            <a:r>
              <a:rPr lang="fr-FR" dirty="0"/>
              <a:t>Saisie de l’ETP et de l’ETR</a:t>
            </a:r>
          </a:p>
        </p:txBody>
      </p:sp>
      <p:pic>
        <p:nvPicPr>
          <p:cNvPr id="10" name="Audio 9">
            <a:hlinkClick r:id="" action="ppaction://media"/>
            <a:extLst>
              <a:ext uri="{FF2B5EF4-FFF2-40B4-BE49-F238E27FC236}">
                <a16:creationId xmlns:a16="http://schemas.microsoft.com/office/drawing/2014/main" id="{0C7339BC-45BF-4DC0-BF57-4B6A01420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3" name="Image 2">
            <a:extLst>
              <a:ext uri="{FF2B5EF4-FFF2-40B4-BE49-F238E27FC236}">
                <a16:creationId xmlns:a16="http://schemas.microsoft.com/office/drawing/2014/main" id="{6C8191CE-9995-B826-70DE-4CCCC4EA0687}"/>
              </a:ext>
            </a:extLst>
          </p:cNvPr>
          <p:cNvPicPr>
            <a:picLocks noChangeAspect="1"/>
          </p:cNvPicPr>
          <p:nvPr/>
        </p:nvPicPr>
        <p:blipFill>
          <a:blip r:embed="rId6"/>
          <a:stretch>
            <a:fillRect/>
          </a:stretch>
        </p:blipFill>
        <p:spPr>
          <a:xfrm>
            <a:off x="2744585" y="1586229"/>
            <a:ext cx="5760720" cy="2089843"/>
          </a:xfrm>
          <a:prstGeom prst="rect">
            <a:avLst/>
          </a:prstGeom>
        </p:spPr>
      </p:pic>
      <p:pic>
        <p:nvPicPr>
          <p:cNvPr id="5" name="Image 4">
            <a:extLst>
              <a:ext uri="{FF2B5EF4-FFF2-40B4-BE49-F238E27FC236}">
                <a16:creationId xmlns:a16="http://schemas.microsoft.com/office/drawing/2014/main" id="{6DD8D9A1-D21D-1A0C-AC81-BCEA0763D39D}"/>
              </a:ext>
            </a:extLst>
          </p:cNvPr>
          <p:cNvPicPr>
            <a:picLocks noChangeAspect="1"/>
          </p:cNvPicPr>
          <p:nvPr/>
        </p:nvPicPr>
        <p:blipFill>
          <a:blip r:embed="rId7"/>
          <a:stretch>
            <a:fillRect/>
          </a:stretch>
        </p:blipFill>
        <p:spPr>
          <a:xfrm>
            <a:off x="3120737" y="3531899"/>
            <a:ext cx="4343400" cy="2047875"/>
          </a:xfrm>
          <a:prstGeom prst="rect">
            <a:avLst/>
          </a:prstGeom>
        </p:spPr>
      </p:pic>
    </p:spTree>
    <p:extLst>
      <p:ext uri="{BB962C8B-B14F-4D97-AF65-F5344CB8AC3E}">
        <p14:creationId xmlns:p14="http://schemas.microsoft.com/office/powerpoint/2010/main" val="227249105"/>
      </p:ext>
    </p:extLst>
  </p:cSld>
  <p:clrMapOvr>
    <a:masterClrMapping/>
  </p:clrMapOvr>
  <mc:AlternateContent xmlns:mc="http://schemas.openxmlformats.org/markup-compatibility/2006" xmlns:p14="http://schemas.microsoft.com/office/powerpoint/2010/main">
    <mc:Choice Requires="p14">
      <p:transition spd="slow" p14:dur="2000" advTm="50698"/>
    </mc:Choice>
    <mc:Fallback xmlns="">
      <p:transition spd="slow" advTm="5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3B4A89-C893-4814-96B9-92581E96AF32}"/>
              </a:ext>
            </a:extLst>
          </p:cNvPr>
          <p:cNvSpPr>
            <a:spLocks noGrp="1"/>
          </p:cNvSpPr>
          <p:nvPr>
            <p:ph type="sldNum" sz="quarter" idx="4"/>
          </p:nvPr>
        </p:nvSpPr>
        <p:spPr/>
        <p:txBody>
          <a:bodyPr/>
          <a:lstStyle/>
          <a:p>
            <a:fld id="{5DF31815-FCF8-CF48-BD4B-7C0F13A35423}" type="slidenum">
              <a:rPr lang="fr-FR" smtClean="0"/>
              <a:pPr/>
              <a:t>9</a:t>
            </a:fld>
            <a:endParaRPr lang="fr-FR" dirty="0"/>
          </a:p>
        </p:txBody>
      </p:sp>
      <p:sp>
        <p:nvSpPr>
          <p:cNvPr id="4" name="Titre 3">
            <a:extLst>
              <a:ext uri="{FF2B5EF4-FFF2-40B4-BE49-F238E27FC236}">
                <a16:creationId xmlns:a16="http://schemas.microsoft.com/office/drawing/2014/main" id="{4D0E5A3E-AEFA-4E90-A169-57A73D541A30}"/>
              </a:ext>
            </a:extLst>
          </p:cNvPr>
          <p:cNvSpPr>
            <a:spLocks noGrp="1"/>
          </p:cNvSpPr>
          <p:nvPr>
            <p:ph type="ctrTitle"/>
          </p:nvPr>
        </p:nvSpPr>
        <p:spPr/>
        <p:txBody>
          <a:bodyPr>
            <a:normAutofit fontScale="90000"/>
          </a:bodyPr>
          <a:lstStyle/>
          <a:p>
            <a:r>
              <a:rPr lang="fr-FR" dirty="0"/>
              <a:t>Saisie de l’ETP et de l’ETR (suite)</a:t>
            </a:r>
          </a:p>
        </p:txBody>
      </p:sp>
      <p:pic>
        <p:nvPicPr>
          <p:cNvPr id="8" name="Audio 7">
            <a:hlinkClick r:id="" action="ppaction://media"/>
            <a:extLst>
              <a:ext uri="{FF2B5EF4-FFF2-40B4-BE49-F238E27FC236}">
                <a16:creationId xmlns:a16="http://schemas.microsoft.com/office/drawing/2014/main" id="{4AB4152A-9E2D-42B1-B846-7BCE8DC275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3" name="Image 2">
            <a:extLst>
              <a:ext uri="{FF2B5EF4-FFF2-40B4-BE49-F238E27FC236}">
                <a16:creationId xmlns:a16="http://schemas.microsoft.com/office/drawing/2014/main" id="{618452B9-BAD4-9A6D-C842-0037BFB49500}"/>
              </a:ext>
            </a:extLst>
          </p:cNvPr>
          <p:cNvPicPr>
            <a:picLocks noChangeAspect="1"/>
          </p:cNvPicPr>
          <p:nvPr/>
        </p:nvPicPr>
        <p:blipFill>
          <a:blip r:embed="rId6"/>
          <a:stretch>
            <a:fillRect/>
          </a:stretch>
        </p:blipFill>
        <p:spPr>
          <a:xfrm>
            <a:off x="2966258" y="1588655"/>
            <a:ext cx="5760720" cy="3666836"/>
          </a:xfrm>
          <a:prstGeom prst="rect">
            <a:avLst/>
          </a:prstGeom>
        </p:spPr>
      </p:pic>
    </p:spTree>
    <p:extLst>
      <p:ext uri="{BB962C8B-B14F-4D97-AF65-F5344CB8AC3E}">
        <p14:creationId xmlns:p14="http://schemas.microsoft.com/office/powerpoint/2010/main" val="3999347282"/>
      </p:ext>
    </p:extLst>
  </p:cSld>
  <p:clrMapOvr>
    <a:masterClrMapping/>
  </p:clrMapOvr>
  <mc:AlternateContent xmlns:mc="http://schemas.openxmlformats.org/markup-compatibility/2006" xmlns:p14="http://schemas.microsoft.com/office/powerpoint/2010/main">
    <mc:Choice Requires="p14">
      <p:transition spd="slow" p14:dur="2000" advTm="12372"/>
    </mc:Choice>
    <mc:Fallback xmlns="">
      <p:transition spd="slow" advTm="1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3148</TotalTime>
  <Words>1175</Words>
  <Application>Microsoft Office PowerPoint</Application>
  <PresentationFormat>Affichage à l'écran (4:3)</PresentationFormat>
  <Paragraphs>75</Paragraphs>
  <Slides>11</Slides>
  <Notes>11</Notes>
  <HiddenSlides>0</HiddenSlides>
  <MMClips>10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11</vt:i4>
      </vt:variant>
    </vt:vector>
  </HeadingPairs>
  <TitlesOfParts>
    <vt:vector size="21" baseType="lpstr">
      <vt:lpstr>Arial</vt:lpstr>
      <vt:lpstr>B Lubalin Graph Demi</vt:lpstr>
      <vt:lpstr>Calibri</vt:lpstr>
      <vt:lpstr>Calibri Light</vt:lpstr>
      <vt:lpstr>Courier New</vt:lpstr>
      <vt:lpstr>Gotham Bold</vt:lpstr>
      <vt:lpstr>Gotham Book</vt:lpstr>
      <vt:lpstr>Lubalin Graph</vt:lpstr>
      <vt:lpstr>Thème Office</vt:lpstr>
      <vt:lpstr>1_Thème Office</vt:lpstr>
      <vt:lpstr>Le calcul de l’effectif en Equivalent Temps Plein (ETP) et de l’Effectif Total Rémunéré (ETR)</vt:lpstr>
      <vt:lpstr>Date de référence pour le calcul de l’ETP et de l’ETR</vt:lpstr>
      <vt:lpstr>Effectif en Equivalent Temps Plein (ETP)</vt:lpstr>
      <vt:lpstr>Effectif Total Rémunéré  (ETR)</vt:lpstr>
      <vt:lpstr>Cas particulier : Agent non titulaire recruté sur un emploi non permanent</vt:lpstr>
      <vt:lpstr>Ne comptabiliser ni en ETP, ni en ETR</vt:lpstr>
      <vt:lpstr>Ne comptabiliser ni en ETP ni en ETR</vt:lpstr>
      <vt:lpstr>Saisie de l’ETP et de l’ETR</vt:lpstr>
      <vt:lpstr>Saisie de l’ETP et de l’ETR (suite)</vt:lpstr>
      <vt:lpstr>Saisie de l’ETP et de l’ETR (suite)</vt:lpstr>
      <vt:lpstr>Présentation PowerPoint</vt:lpstr>
    </vt:vector>
  </TitlesOfParts>
  <Company>TBWA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TBWA TBWA</dc:creator>
  <cp:lastModifiedBy>Condere, Thierry</cp:lastModifiedBy>
  <cp:revision>229</cp:revision>
  <cp:lastPrinted>2022-01-18T14:36:05Z</cp:lastPrinted>
  <dcterms:created xsi:type="dcterms:W3CDTF">2016-08-02T10:02:28Z</dcterms:created>
  <dcterms:modified xsi:type="dcterms:W3CDTF">2024-01-08T09:30:57Z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861b9d-47cf-4fa9-b565-a0b0c80f812c_Enabled">
    <vt:lpwstr>true</vt:lpwstr>
  </property>
  <property fmtid="{D5CDD505-2E9C-101B-9397-08002B2CF9AE}" pid="3" name="MSIP_Label_95861b9d-47cf-4fa9-b565-a0b0c80f812c_SetDate">
    <vt:lpwstr>2021-01-26T12:05:40Z</vt:lpwstr>
  </property>
  <property fmtid="{D5CDD505-2E9C-101B-9397-08002B2CF9AE}" pid="4" name="MSIP_Label_95861b9d-47cf-4fa9-b565-a0b0c80f812c_Method">
    <vt:lpwstr>Privileged</vt:lpwstr>
  </property>
  <property fmtid="{D5CDD505-2E9C-101B-9397-08002B2CF9AE}" pid="5" name="MSIP_Label_95861b9d-47cf-4fa9-b565-a0b0c80f812c_Name">
    <vt:lpwstr>95861b9d-47cf-4fa9-b565-a0b0c80f812c</vt:lpwstr>
  </property>
  <property fmtid="{D5CDD505-2E9C-101B-9397-08002B2CF9AE}" pid="6" name="MSIP_Label_95861b9d-47cf-4fa9-b565-a0b0c80f812c_SiteId">
    <vt:lpwstr>6eab6365-8194-49c6-a4d0-e2d1a0fbeb74</vt:lpwstr>
  </property>
  <property fmtid="{D5CDD505-2E9C-101B-9397-08002B2CF9AE}" pid="7" name="MSIP_Label_95861b9d-47cf-4fa9-b565-a0b0c80f812c_ActionId">
    <vt:lpwstr>68d6bfe9-e113-4e99-af96-cda83b32766a</vt:lpwstr>
  </property>
  <property fmtid="{D5CDD505-2E9C-101B-9397-08002B2CF9AE}" pid="8" name="MSIP_Label_95861b9d-47cf-4fa9-b565-a0b0c80f812c_ContentBits">
    <vt:lpwstr>0</vt:lpwstr>
  </property>
</Properties>
</file>